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62" r:id="rId4"/>
    <p:sldId id="320" r:id="rId5"/>
    <p:sldId id="321" r:id="rId6"/>
    <p:sldId id="322" r:id="rId7"/>
    <p:sldId id="409" r:id="rId8"/>
    <p:sldId id="328" r:id="rId9"/>
    <p:sldId id="329" r:id="rId10"/>
    <p:sldId id="405" r:id="rId11"/>
    <p:sldId id="330" r:id="rId12"/>
    <p:sldId id="377" r:id="rId13"/>
    <p:sldId id="331" r:id="rId14"/>
    <p:sldId id="332" r:id="rId15"/>
    <p:sldId id="342" r:id="rId16"/>
    <p:sldId id="334" r:id="rId17"/>
    <p:sldId id="343" r:id="rId18"/>
    <p:sldId id="336" r:id="rId19"/>
    <p:sldId id="410" r:id="rId20"/>
    <p:sldId id="338" r:id="rId21"/>
    <p:sldId id="356" r:id="rId22"/>
    <p:sldId id="374" r:id="rId23"/>
    <p:sldId id="384" r:id="rId24"/>
    <p:sldId id="393" r:id="rId25"/>
    <p:sldId id="397" r:id="rId26"/>
    <p:sldId id="402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02B"/>
    <a:srgbClr val="CB0E20"/>
    <a:srgbClr val="1E77B4"/>
    <a:srgbClr val="00FA00"/>
    <a:srgbClr val="4E8F00"/>
    <a:srgbClr val="0432FF"/>
    <a:srgbClr val="76D6FF"/>
    <a:srgbClr val="0096FF"/>
    <a:srgbClr val="E71223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/>
    <p:restoredTop sz="95692"/>
  </p:normalViewPr>
  <p:slideViewPr>
    <p:cSldViewPr snapToGrid="0">
      <p:cViewPr varScale="1">
        <p:scale>
          <a:sx n="107" d="100"/>
          <a:sy n="107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9917D-870D-B24E-864E-F9596F31ADE9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BB698-5F90-0A41-A0F7-6193A58DC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08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3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\Delta_{\</a:t>
            </a:r>
            <a:r>
              <a:rPr lang="fr-FR" dirty="0" err="1"/>
              <a:t>text</a:t>
            </a:r>
            <a:r>
              <a:rPr lang="fr-FR" dirty="0"/>
              <a:t>{</a:t>
            </a:r>
            <a:r>
              <a:rPr lang="fr-FR" dirty="0" err="1"/>
              <a:t>FedStale</a:t>
            </a:r>
            <a:r>
              <a:rPr lang="fr-FR" dirty="0"/>
              <a:t>}}^{(</a:t>
            </a:r>
            <a:r>
              <a:rPr lang="fr-FR" dirty="0" err="1"/>
              <a:t>t</a:t>
            </a:r>
            <a:r>
              <a:rPr lang="fr-FR" dirty="0"/>
              <a:t>)} = (1-\beta) \Delta_{\</a:t>
            </a:r>
            <a:r>
              <a:rPr lang="fr-FR" dirty="0" err="1"/>
              <a:t>text</a:t>
            </a:r>
            <a:r>
              <a:rPr lang="fr-FR" dirty="0"/>
              <a:t>{U-</a:t>
            </a:r>
            <a:r>
              <a:rPr lang="fr-FR" dirty="0" err="1"/>
              <a:t>FedAvg</a:t>
            </a:r>
            <a:r>
              <a:rPr lang="fr-FR" dirty="0"/>
              <a:t>}}^{(</a:t>
            </a:r>
            <a:r>
              <a:rPr lang="fr-FR" dirty="0" err="1"/>
              <a:t>t</a:t>
            </a:r>
            <a:r>
              <a:rPr lang="fr-FR" dirty="0"/>
              <a:t>)} + \beta \Delta_{\</a:t>
            </a:r>
            <a:r>
              <a:rPr lang="fr-FR" dirty="0" err="1"/>
              <a:t>text</a:t>
            </a:r>
            <a:r>
              <a:rPr lang="fr-FR" dirty="0"/>
              <a:t>{U-</a:t>
            </a:r>
            <a:r>
              <a:rPr lang="fr-FR" dirty="0" err="1"/>
              <a:t>FedVARP</a:t>
            </a:r>
            <a:r>
              <a:rPr lang="fr-FR" dirty="0"/>
              <a:t>}}^{(</a:t>
            </a:r>
            <a:r>
              <a:rPr lang="fr-FR" dirty="0" err="1"/>
              <a:t>t</a:t>
            </a:r>
            <a:r>
              <a:rPr lang="fr-FR" dirty="0"/>
              <a:t>)}</a:t>
            </a:r>
          </a:p>
          <a:p>
            <a:r>
              <a:rPr lang="fr-FR" dirty="0"/>
              <a:t>= \frac{\beta}{N} \</a:t>
            </a:r>
            <a:r>
              <a:rPr lang="fr-FR" dirty="0" err="1"/>
              <a:t>sum</a:t>
            </a:r>
            <a:r>
              <a:rPr lang="fr-FR" dirty="0"/>
              <a:t>_{i=1}^N \</a:t>
            </a:r>
            <a:r>
              <a:rPr lang="fr-FR" dirty="0" err="1"/>
              <a:t>mathbf</a:t>
            </a:r>
            <a:r>
              <a:rPr lang="fr-FR" dirty="0"/>
              <a:t>{m}_i^{(</a:t>
            </a:r>
            <a:r>
              <a:rPr lang="fr-FR" dirty="0" err="1"/>
              <a:t>t</a:t>
            </a:r>
            <a:r>
              <a:rPr lang="fr-FR" dirty="0"/>
              <a:t>)} + \frac{1}{N} \</a:t>
            </a:r>
            <a:r>
              <a:rPr lang="fr-FR" dirty="0" err="1"/>
              <a:t>sum</a:t>
            </a:r>
            <a:r>
              <a:rPr lang="fr-FR" dirty="0"/>
              <a:t>_{i\in\</a:t>
            </a:r>
            <a:r>
              <a:rPr lang="fr-FR" dirty="0" err="1"/>
              <a:t>mathcal</a:t>
            </a:r>
            <a:r>
              <a:rPr lang="fr-FR" dirty="0"/>
              <a:t>{S}^{(</a:t>
            </a:r>
            <a:r>
              <a:rPr lang="fr-FR" dirty="0" err="1"/>
              <a:t>t</a:t>
            </a:r>
            <a:r>
              <a:rPr lang="fr-FR" dirty="0"/>
              <a:t>)}} \frac{\</a:t>
            </a:r>
            <a:r>
              <a:rPr lang="fr-FR" dirty="0" err="1"/>
              <a:t>Delta_i</a:t>
            </a:r>
            <a:r>
              <a:rPr lang="fr-FR" dirty="0"/>
              <a:t>^{(</a:t>
            </a:r>
            <a:r>
              <a:rPr lang="fr-FR" dirty="0" err="1"/>
              <a:t>t</a:t>
            </a:r>
            <a:r>
              <a:rPr lang="fr-FR" dirty="0"/>
              <a:t>)} - \beta \</a:t>
            </a:r>
            <a:r>
              <a:rPr lang="fr-FR" dirty="0" err="1"/>
              <a:t>mathbf</a:t>
            </a:r>
            <a:r>
              <a:rPr lang="fr-FR" dirty="0"/>
              <a:t>{m}_i^{(</a:t>
            </a:r>
            <a:r>
              <a:rPr lang="fr-FR" dirty="0" err="1"/>
              <a:t>t</a:t>
            </a:r>
            <a:r>
              <a:rPr lang="fr-FR" dirty="0"/>
              <a:t>)}}{\</a:t>
            </a:r>
            <a:r>
              <a:rPr lang="fr-FR" dirty="0" err="1"/>
              <a:t>pi_i</a:t>
            </a:r>
            <a:r>
              <a:rPr lang="fr-FR" dirty="0"/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373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75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9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972F3-F402-73A8-157D-363A813BE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FAF84D-3C3C-58C5-580A-C916CE72D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AA0D18-C15E-F49C-3433-0B6365D45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FD3EEA-1AA3-8A0C-945F-22E6420FA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\Delta_{\</a:t>
            </a:r>
            <a:r>
              <a:rPr lang="fr-FR" dirty="0" err="1"/>
              <a:t>texttt</a:t>
            </a:r>
            <a:r>
              <a:rPr lang="fr-FR" dirty="0"/>
              <a:t>{U-</a:t>
            </a:r>
            <a:r>
              <a:rPr lang="fr-FR" dirty="0" err="1"/>
              <a:t>FedAvg</a:t>
            </a:r>
            <a:r>
              <a:rPr lang="fr-FR" dirty="0"/>
              <a:t>}}^{(</a:t>
            </a:r>
            <a:r>
              <a:rPr lang="fr-FR" dirty="0" err="1"/>
              <a:t>t</a:t>
            </a:r>
            <a:r>
              <a:rPr lang="fr-FR" dirty="0"/>
              <a:t>)} = \frac{1}{N} \</a:t>
            </a:r>
            <a:r>
              <a:rPr lang="fr-FR" dirty="0" err="1"/>
              <a:t>sum</a:t>
            </a:r>
            <a:r>
              <a:rPr lang="fr-FR" dirty="0"/>
              <a:t>_{i \in \</a:t>
            </a:r>
            <a:r>
              <a:rPr lang="fr-FR" dirty="0" err="1"/>
              <a:t>mathcal</a:t>
            </a:r>
            <a:r>
              <a:rPr lang="fr-FR" dirty="0"/>
              <a:t>{S}^{(</a:t>
            </a:r>
            <a:r>
              <a:rPr lang="fr-FR" dirty="0" err="1"/>
              <a:t>t</a:t>
            </a:r>
            <a:r>
              <a:rPr lang="fr-FR" dirty="0"/>
              <a:t>)}} \frac{\</a:t>
            </a:r>
            <a:r>
              <a:rPr lang="fr-FR" dirty="0" err="1"/>
              <a:t>Delta_i</a:t>
            </a:r>
            <a:r>
              <a:rPr lang="fr-FR" dirty="0"/>
              <a:t>^{(</a:t>
            </a:r>
            <a:r>
              <a:rPr lang="fr-FR" dirty="0" err="1"/>
              <a:t>t</a:t>
            </a:r>
            <a:r>
              <a:rPr lang="fr-FR" dirty="0"/>
              <a:t>)}}{{\</a:t>
            </a:r>
            <a:r>
              <a:rPr lang="fr-FR" dirty="0" err="1"/>
              <a:t>color</a:t>
            </a:r>
            <a:r>
              <a:rPr lang="fr-FR" dirty="0"/>
              <a:t>{Red} \</a:t>
            </a:r>
            <a:r>
              <a:rPr lang="fr-FR" dirty="0" err="1"/>
              <a:t>pi_i</a:t>
            </a:r>
            <a:r>
              <a:rPr lang="fr-FR" dirty="0"/>
              <a:t>}}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60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43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242D1-EF6E-4CCD-B0D5-6206D3CF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C7C8BF-4888-2EA5-85EB-DAF301E3B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9003AD-E413-DDEB-57D4-6C13374D3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02B44C-1D2E-CD65-DF11-F9C865D8E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20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19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\Delta_{\</a:t>
            </a:r>
            <a:r>
              <a:rPr lang="fr-FR" dirty="0" err="1"/>
              <a:t>texttt</a:t>
            </a:r>
            <a:r>
              <a:rPr lang="fr-FR" dirty="0"/>
              <a:t>{U-</a:t>
            </a:r>
            <a:r>
              <a:rPr lang="fr-FR" dirty="0" err="1"/>
              <a:t>FedVARP</a:t>
            </a:r>
            <a:r>
              <a:rPr lang="fr-FR" dirty="0"/>
              <a:t>}}^{(</a:t>
            </a:r>
            <a:r>
              <a:rPr lang="fr-FR" dirty="0" err="1"/>
              <a:t>t</a:t>
            </a:r>
            <a:r>
              <a:rPr lang="fr-FR" dirty="0"/>
              <a:t>)} = \frac{1}{N} \</a:t>
            </a:r>
            <a:r>
              <a:rPr lang="fr-FR" dirty="0" err="1"/>
              <a:t>sum</a:t>
            </a:r>
            <a:r>
              <a:rPr lang="fr-FR" dirty="0"/>
              <a:t>_{i=1}^N {\</a:t>
            </a:r>
            <a:r>
              <a:rPr lang="fr-FR" dirty="0" err="1"/>
              <a:t>color</a:t>
            </a:r>
            <a:r>
              <a:rPr lang="fr-FR" dirty="0"/>
              <a:t>{Red} \</a:t>
            </a:r>
            <a:r>
              <a:rPr lang="fr-FR" dirty="0" err="1"/>
              <a:t>mathbf</a:t>
            </a:r>
            <a:r>
              <a:rPr lang="fr-FR" dirty="0"/>
              <a:t>{m}_i^{(</a:t>
            </a:r>
            <a:r>
              <a:rPr lang="fr-FR" dirty="0" err="1"/>
              <a:t>t</a:t>
            </a:r>
            <a:r>
              <a:rPr lang="fr-FR" dirty="0"/>
              <a:t>)}} + \frac{1}{N} \</a:t>
            </a:r>
            <a:r>
              <a:rPr lang="fr-FR" dirty="0" err="1"/>
              <a:t>sum</a:t>
            </a:r>
            <a:r>
              <a:rPr lang="fr-FR" dirty="0"/>
              <a:t>_{i \in \</a:t>
            </a:r>
            <a:r>
              <a:rPr lang="fr-FR" dirty="0" err="1"/>
              <a:t>mathcal</a:t>
            </a:r>
            <a:r>
              <a:rPr lang="fr-FR" dirty="0"/>
              <a:t>{S}^{(</a:t>
            </a:r>
            <a:r>
              <a:rPr lang="fr-FR" dirty="0" err="1"/>
              <a:t>t</a:t>
            </a:r>
            <a:r>
              <a:rPr lang="fr-FR" dirty="0"/>
              <a:t>)}} \frac{\</a:t>
            </a:r>
            <a:r>
              <a:rPr lang="fr-FR" dirty="0" err="1"/>
              <a:t>Delta_i</a:t>
            </a:r>
            <a:r>
              <a:rPr lang="fr-FR" dirty="0"/>
              <a:t>^{(</a:t>
            </a:r>
            <a:r>
              <a:rPr lang="fr-FR" dirty="0" err="1"/>
              <a:t>t</a:t>
            </a:r>
            <a:r>
              <a:rPr lang="fr-FR" dirty="0"/>
              <a:t>)} - {\</a:t>
            </a:r>
            <a:r>
              <a:rPr lang="fr-FR" dirty="0" err="1"/>
              <a:t>color</a:t>
            </a:r>
            <a:r>
              <a:rPr lang="fr-FR" dirty="0"/>
              <a:t>{Red} \</a:t>
            </a:r>
            <a:r>
              <a:rPr lang="fr-FR" dirty="0" err="1"/>
              <a:t>mathbf</a:t>
            </a:r>
            <a:r>
              <a:rPr lang="fr-FR" dirty="0"/>
              <a:t>{m}_i^{(</a:t>
            </a:r>
            <a:r>
              <a:rPr lang="fr-FR" dirty="0" err="1"/>
              <a:t>t</a:t>
            </a:r>
            <a:r>
              <a:rPr lang="fr-FR" dirty="0"/>
              <a:t>)}}}{\</a:t>
            </a:r>
            <a:r>
              <a:rPr lang="fr-FR" dirty="0" err="1"/>
              <a:t>pi_i</a:t>
            </a:r>
            <a:r>
              <a:rPr lang="fr-FR" dirty="0"/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14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87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BB698-5F90-0A41-A0F7-6193A58DCFE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86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6EDFC-9F8B-E0B5-AF6F-D448879CF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CA1DA2-D7C1-8C24-F017-C772A4E58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CC6F3E-88F7-162D-018B-2CF1FDD8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AE92D3-E453-9A51-DE35-CF64E4CA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85A6AF-B06B-BBE0-5F4F-2213B643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85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C65D4-5777-647D-21DA-53DEDDAB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32276-90D9-EB7D-4C17-379338A18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57D7BE-19E7-DB05-5E3A-97B83D6B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4CF8D-EA3D-EF21-FF6B-603DDF9C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2CD0E7-E83E-4FA3-CCB1-B3C8832C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07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7BD8D9-27A5-F093-76A6-873B7008F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1026FA-CFA4-88E2-4A14-075831897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0BC43B-66D2-1EB7-EF51-2504A47C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44E642-5990-C659-4197-AF707544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A143BB-1D67-91B6-2ED6-67ED1631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2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4638C2-33E4-9427-C5E5-1E041298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5F6917-9E7A-7E0A-BF40-5241107BE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E7D54B-8E77-6834-ED04-57C9A6CE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F9E486-A590-CD2A-FEB2-9819EDCA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77B5F7-9DBF-9FBF-7712-21CC3E98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25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87BE4-3DD6-D6E4-C848-5CFAFE86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8CD745-8206-B7DF-F7E3-F611A157D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4615E5-D243-2584-8239-8897D2E6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18594-CD0E-706E-C2DD-B98A81D9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7F6E2E-03F7-CBEA-2C8D-251DD45D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05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55E8C-773B-2E19-7768-07E040B7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D11524-4664-0221-BB3C-CF7B5E53B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F9088F-395D-3417-2977-D0DBFB02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CBDF-3DB7-D35A-E158-9C63FBAF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0376BE-4E9B-C04C-40CB-12A17A9C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B941BA-2504-B50A-A65B-6164C1AF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6EF45-52E5-E926-1AB0-C981FBE0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0F1887-FE02-4221-ECCC-10A632776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A9E6C4-BE6A-6BD9-B1D9-1979A3D5E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E96EDF-98B6-9797-D1C9-DD5F70E93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F0CC32C-9AB8-ED27-7C11-7B221D4CD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586807-3847-FA82-AB40-03B093B6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7E61ED-ABB9-40EA-EFBA-849581F3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20BF4E-4F12-371C-A9E1-E7A53C78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44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BDA2F-B4E0-8AE3-F76E-B21CDD59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D2D834-DD16-8FB3-486E-5D1C59A1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99FC5E-C611-0090-C476-E3C23D73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17CB9D-A513-5D67-52D3-DE2686A8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63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64A6D8-6345-AD54-D574-5CFCB8B2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7D68DC-316D-5D6C-E22F-17835A2F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F05A18-ACB6-3C16-D96E-29FF8BC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89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E4036-A953-01E1-0E39-7D3621B2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2787B-E9E8-82CC-7EFA-83E6ED999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33F018-4CCE-D478-631A-F308D9E30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43339C-558C-7A60-4D38-AAB13FB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FA6212-B8C4-2F5D-168B-4513D9AE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106A6-4EBB-DA8C-23C0-FDF2639B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57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1BC29-EFD3-54B9-8F6E-BFBCF894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5A7E132-3A39-7B1E-F593-11BBEC902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34F1B0-BC1F-D930-C2A2-A8A092EAD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58E3A2-A918-69E5-F1F2-8BB81488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746FB6-F200-0B7B-4A2B-2D853A0A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C95263-A719-A130-6972-2D102377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65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1E573-E70F-0775-8951-E4C3D821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6CA2DD-B4FA-9BD5-3925-B4A6970A4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38869A-4521-ED66-7AAA-5367F4332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68E1A-31F9-B646-9EEA-26F4D7DD6F20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C9619A-C3A4-985A-7B5B-80B48F38C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A1F872-1826-3695-4CDA-6A1AD08FC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B5CEE-6733-1346-85F4-E990BF501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11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13" Type="http://schemas.openxmlformats.org/officeDocument/2006/relationships/image" Target="../media/image33.png"/><Relationship Id="rId3" Type="http://schemas.openxmlformats.org/officeDocument/2006/relationships/image" Target="../media/image49.png"/><Relationship Id="rId7" Type="http://schemas.openxmlformats.org/officeDocument/2006/relationships/image" Target="../media/image53.gif"/><Relationship Id="rId12" Type="http://schemas.openxmlformats.org/officeDocument/2006/relationships/image" Target="../media/image57.png"/><Relationship Id="rId2" Type="http://schemas.openxmlformats.org/officeDocument/2006/relationships/image" Target="../media/image48.gif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10" Type="http://schemas.openxmlformats.org/officeDocument/2006/relationships/image" Target="../media/image31.png"/><Relationship Id="rId4" Type="http://schemas.openxmlformats.org/officeDocument/2006/relationships/image" Target="../media/image50.png"/><Relationship Id="rId9" Type="http://schemas.openxmlformats.org/officeDocument/2006/relationships/image" Target="../media/image55.gif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61.png"/><Relationship Id="rId7" Type="http://schemas.openxmlformats.org/officeDocument/2006/relationships/image" Target="../media/image10.png"/><Relationship Id="rId12" Type="http://schemas.openxmlformats.org/officeDocument/2006/relationships/image" Target="../media/image62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5" Type="http://schemas.openxmlformats.org/officeDocument/2006/relationships/image" Target="../media/image63.png"/><Relationship Id="rId10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3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png"/><Relationship Id="rId18" Type="http://schemas.openxmlformats.org/officeDocument/2006/relationships/image" Target="../media/image62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7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63.png"/><Relationship Id="rId4" Type="http://schemas.openxmlformats.org/officeDocument/2006/relationships/image" Target="../media/image66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60.png"/><Relationship Id="rId2" Type="http://schemas.openxmlformats.org/officeDocument/2006/relationships/image" Target="../media/image68.gif"/><Relationship Id="rId16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70.gif"/><Relationship Id="rId9" Type="http://schemas.openxmlformats.org/officeDocument/2006/relationships/image" Target="../media/image74.png"/><Relationship Id="rId1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26.png"/><Relationship Id="rId18" Type="http://schemas.openxmlformats.org/officeDocument/2006/relationships/image" Target="../media/image87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10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5" Type="http://schemas.openxmlformats.org/officeDocument/2006/relationships/image" Target="../media/image84.png"/><Relationship Id="rId10" Type="http://schemas.openxmlformats.org/officeDocument/2006/relationships/image" Target="../media/image61.png"/><Relationship Id="rId19" Type="http://schemas.openxmlformats.org/officeDocument/2006/relationships/image" Target="../media/image65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5.png"/><Relationship Id="rId18" Type="http://schemas.openxmlformats.org/officeDocument/2006/relationships/image" Target="../media/image2310.png"/><Relationship Id="rId3" Type="http://schemas.openxmlformats.org/officeDocument/2006/relationships/image" Target="../media/image89.png"/><Relationship Id="rId21" Type="http://schemas.openxmlformats.org/officeDocument/2006/relationships/image" Target="../media/image98.png"/><Relationship Id="rId7" Type="http://schemas.openxmlformats.org/officeDocument/2006/relationships/image" Target="../media/image75.png"/><Relationship Id="rId12" Type="http://schemas.openxmlformats.org/officeDocument/2006/relationships/image" Target="../media/image94.png"/><Relationship Id="rId2" Type="http://schemas.openxmlformats.org/officeDocument/2006/relationships/image" Target="../media/image88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93.png"/><Relationship Id="rId5" Type="http://schemas.openxmlformats.org/officeDocument/2006/relationships/image" Target="../media/image91.png"/><Relationship Id="rId10" Type="http://schemas.openxmlformats.org/officeDocument/2006/relationships/image" Target="../media/image92.png"/><Relationship Id="rId19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9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.png"/><Relationship Id="rId18" Type="http://schemas.openxmlformats.org/officeDocument/2006/relationships/image" Target="../media/image38.png"/><Relationship Id="rId3" Type="http://schemas.openxmlformats.org/officeDocument/2006/relationships/image" Target="../media/image30.png"/><Relationship Id="rId21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.png"/><Relationship Id="rId5" Type="http://schemas.openxmlformats.org/officeDocument/2006/relationships/image" Target="../media/image32.png"/><Relationship Id="rId15" Type="http://schemas.openxmlformats.org/officeDocument/2006/relationships/image" Target="../media/image10.png"/><Relationship Id="rId10" Type="http://schemas.openxmlformats.org/officeDocument/2006/relationships/image" Target="../media/image36.png"/><Relationship Id="rId19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Relationship Id="rId14" Type="http://schemas.openxmlformats.org/officeDocument/2006/relationships/image" Target="../media/image25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593D8-E6C2-B33A-AC38-E3756F7F0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477673"/>
            <a:ext cx="12192000" cy="2220686"/>
          </a:xfrm>
        </p:spPr>
        <p:txBody>
          <a:bodyPr>
            <a:normAutofit/>
          </a:bodyPr>
          <a:lstStyle/>
          <a:p>
            <a:r>
              <a:rPr lang="fr-FR" sz="4000" i="1" dirty="0" err="1"/>
              <a:t>FedStale</a:t>
            </a:r>
            <a:r>
              <a:rPr lang="fr-FR" sz="4000" dirty="0"/>
              <a:t>: leveraging </a:t>
            </a:r>
            <a:r>
              <a:rPr lang="fr-FR" sz="4000" dirty="0" err="1"/>
              <a:t>Stale</a:t>
            </a:r>
            <a:r>
              <a:rPr lang="fr-FR" sz="4000" dirty="0"/>
              <a:t> Updates in </a:t>
            </a:r>
            <a:r>
              <a:rPr lang="fr-FR" sz="4000" dirty="0" err="1"/>
              <a:t>Federated</a:t>
            </a:r>
            <a:r>
              <a:rPr lang="fr-FR" sz="4000" dirty="0"/>
              <a:t> Learning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2BA51D-3315-2EF8-427A-4CB00367F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21350"/>
            <a:ext cx="9144000" cy="692376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j-lt"/>
              </a:rPr>
              <a:t>Angelo </a:t>
            </a:r>
            <a:r>
              <a:rPr lang="fr-FR" sz="2800" dirty="0" err="1">
                <a:latin typeface="+mj-lt"/>
              </a:rPr>
              <a:t>Rodio</a:t>
            </a:r>
            <a:r>
              <a:rPr lang="fr-FR" sz="2800" dirty="0">
                <a:latin typeface="+mj-lt"/>
              </a:rPr>
              <a:t>, Giovanni </a:t>
            </a:r>
            <a:r>
              <a:rPr lang="fr-FR" sz="2800" dirty="0" err="1">
                <a:latin typeface="+mj-lt"/>
              </a:rPr>
              <a:t>Neglia</a:t>
            </a:r>
            <a:endParaRPr lang="fr-FR" sz="2800" dirty="0">
              <a:latin typeface="+mj-lt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251669F6-A482-E5DB-3FF1-DF3E0A56D441}"/>
              </a:ext>
            </a:extLst>
          </p:cNvPr>
          <p:cNvSpPr txBox="1">
            <a:spLocks/>
          </p:cNvSpPr>
          <p:nvPr/>
        </p:nvSpPr>
        <p:spPr>
          <a:xfrm>
            <a:off x="1524000" y="4681973"/>
            <a:ext cx="9144000" cy="141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latin typeface="+mj-lt"/>
              </a:rPr>
              <a:t>October</a:t>
            </a:r>
            <a:r>
              <a:rPr lang="fr-FR" dirty="0">
                <a:latin typeface="+mj-lt"/>
              </a:rPr>
              <a:t> 21, 2024</a:t>
            </a:r>
          </a:p>
          <a:p>
            <a:r>
              <a:rPr lang="fr-FR" dirty="0">
                <a:latin typeface="+mj-lt"/>
              </a:rPr>
              <a:t>Paper ID: M2590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F40B3E8-E301-CCBA-C463-3C1B39B5E0E6}"/>
              </a:ext>
            </a:extLst>
          </p:cNvPr>
          <p:cNvSpPr txBox="1">
            <a:spLocks/>
          </p:cNvSpPr>
          <p:nvPr/>
        </p:nvSpPr>
        <p:spPr>
          <a:xfrm>
            <a:off x="1524000" y="3733564"/>
            <a:ext cx="9144000" cy="665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+mj-lt"/>
              </a:rPr>
              <a:t>Centre Inria d'Université Côte d'Azur, France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3876A2B-6817-49F5-F1E0-FB81D5702508}"/>
              </a:ext>
            </a:extLst>
          </p:cNvPr>
          <p:cNvCxnSpPr>
            <a:cxnSpLocks/>
          </p:cNvCxnSpPr>
          <p:nvPr/>
        </p:nvCxnSpPr>
        <p:spPr>
          <a:xfrm>
            <a:off x="4886209" y="2152624"/>
            <a:ext cx="24195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5EAF36-04E6-5FED-BB74-F5225CE6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35" y="5845231"/>
            <a:ext cx="1894130" cy="6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2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D245F-728E-782F-8EBE-7B9E95E7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294F63C-9DFA-2549-EA32-CCCEB81F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1" y="1138237"/>
            <a:ext cx="5498938" cy="5498938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A897326F-2079-4FF2-24E0-A7758D4FB6B6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258137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Example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DF8CC3-D465-01E4-0213-571EBCCA0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690" y="2448560"/>
            <a:ext cx="881999" cy="3708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0448033-E149-8B7E-0723-3D02EA571333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B1FA2A-C19B-C07C-F568-851EE22A3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353" y="2448560"/>
            <a:ext cx="881998" cy="3708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14B0C1-66EB-9D58-8970-585F37E96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034" y="4012988"/>
            <a:ext cx="1000971" cy="7149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A2158E-03ED-9188-584A-C38C450EB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353" y="3840793"/>
            <a:ext cx="1329210" cy="10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2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F936FC4-63FB-6984-01CB-60425FBFD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0" y="1134369"/>
            <a:ext cx="5498938" cy="5498938"/>
          </a:xfrm>
          <a:prstGeom prst="rect">
            <a:avLst/>
          </a:prstGeom>
        </p:spPr>
      </p:pic>
      <p:sp>
        <p:nvSpPr>
          <p:cNvPr id="40" name="Forme libre 39">
            <a:extLst>
              <a:ext uri="{FF2B5EF4-FFF2-40B4-BE49-F238E27FC236}">
                <a16:creationId xmlns:a16="http://schemas.microsoft.com/office/drawing/2014/main" id="{D2ED3AD0-E06A-ED30-A7CA-6AEC815481CC}"/>
              </a:ext>
            </a:extLst>
          </p:cNvPr>
          <p:cNvSpPr/>
          <p:nvPr/>
        </p:nvSpPr>
        <p:spPr>
          <a:xfrm>
            <a:off x="5779363" y="3750265"/>
            <a:ext cx="1441916" cy="1194597"/>
          </a:xfrm>
          <a:custGeom>
            <a:avLst/>
            <a:gdLst>
              <a:gd name="connsiteX0" fmla="*/ 0 w 1441916"/>
              <a:gd name="connsiteY0" fmla="*/ 1136342 h 1136342"/>
              <a:gd name="connsiteX1" fmla="*/ 816746 w 1441916"/>
              <a:gd name="connsiteY1" fmla="*/ 1003177 h 1136342"/>
              <a:gd name="connsiteX2" fmla="*/ 1225119 w 1441916"/>
              <a:gd name="connsiteY2" fmla="*/ 861134 h 1136342"/>
              <a:gd name="connsiteX3" fmla="*/ 1429305 w 1441916"/>
              <a:gd name="connsiteY3" fmla="*/ 470517 h 1136342"/>
              <a:gd name="connsiteX4" fmla="*/ 1402672 w 1441916"/>
              <a:gd name="connsiteY4" fmla="*/ 0 h 113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916" h="1136342">
                <a:moveTo>
                  <a:pt x="0" y="1136342"/>
                </a:moveTo>
                <a:cubicBezTo>
                  <a:pt x="306280" y="1092693"/>
                  <a:pt x="612560" y="1049045"/>
                  <a:pt x="816746" y="1003177"/>
                </a:cubicBezTo>
                <a:cubicBezTo>
                  <a:pt x="1020933" y="957309"/>
                  <a:pt x="1123026" y="949911"/>
                  <a:pt x="1225119" y="861134"/>
                </a:cubicBezTo>
                <a:cubicBezTo>
                  <a:pt x="1327212" y="772357"/>
                  <a:pt x="1399713" y="614039"/>
                  <a:pt x="1429305" y="470517"/>
                </a:cubicBezTo>
                <a:cubicBezTo>
                  <a:pt x="1458897" y="326995"/>
                  <a:pt x="1430784" y="163497"/>
                  <a:pt x="1402672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>
            <a:extLst>
              <a:ext uri="{FF2B5EF4-FFF2-40B4-BE49-F238E27FC236}">
                <a16:creationId xmlns:a16="http://schemas.microsoft.com/office/drawing/2014/main" id="{6892589B-F9CD-94BA-8850-F419A084EA57}"/>
              </a:ext>
            </a:extLst>
          </p:cNvPr>
          <p:cNvSpPr/>
          <p:nvPr/>
        </p:nvSpPr>
        <p:spPr>
          <a:xfrm>
            <a:off x="4832692" y="3695740"/>
            <a:ext cx="1802674" cy="1299674"/>
          </a:xfrm>
          <a:custGeom>
            <a:avLst/>
            <a:gdLst>
              <a:gd name="connsiteX0" fmla="*/ 1802674 w 1802674"/>
              <a:gd name="connsiteY0" fmla="*/ 1236617 h 1236617"/>
              <a:gd name="connsiteX1" fmla="*/ 1471748 w 1802674"/>
              <a:gd name="connsiteY1" fmla="*/ 1227908 h 1236617"/>
              <a:gd name="connsiteX2" fmla="*/ 1105988 w 1802674"/>
              <a:gd name="connsiteY2" fmla="*/ 1201783 h 1236617"/>
              <a:gd name="connsiteX3" fmla="*/ 836023 w 1802674"/>
              <a:gd name="connsiteY3" fmla="*/ 1175657 h 1236617"/>
              <a:gd name="connsiteX4" fmla="*/ 322217 w 1802674"/>
              <a:gd name="connsiteY4" fmla="*/ 957943 h 1236617"/>
              <a:gd name="connsiteX5" fmla="*/ 60960 w 1802674"/>
              <a:gd name="connsiteY5" fmla="*/ 583474 h 1236617"/>
              <a:gd name="connsiteX6" fmla="*/ 0 w 1802674"/>
              <a:gd name="connsiteY6" fmla="*/ 0 h 123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2674" h="1236617">
                <a:moveTo>
                  <a:pt x="1802674" y="1236617"/>
                </a:moveTo>
                <a:cubicBezTo>
                  <a:pt x="1695268" y="1235165"/>
                  <a:pt x="1587862" y="1233714"/>
                  <a:pt x="1471748" y="1227908"/>
                </a:cubicBezTo>
                <a:cubicBezTo>
                  <a:pt x="1355634" y="1222102"/>
                  <a:pt x="1211942" y="1210491"/>
                  <a:pt x="1105988" y="1201783"/>
                </a:cubicBezTo>
                <a:cubicBezTo>
                  <a:pt x="1000034" y="1193075"/>
                  <a:pt x="966652" y="1216297"/>
                  <a:pt x="836023" y="1175657"/>
                </a:cubicBezTo>
                <a:cubicBezTo>
                  <a:pt x="705394" y="1135017"/>
                  <a:pt x="451394" y="1056640"/>
                  <a:pt x="322217" y="957943"/>
                </a:cubicBezTo>
                <a:cubicBezTo>
                  <a:pt x="193040" y="859246"/>
                  <a:pt x="114663" y="743131"/>
                  <a:pt x="60960" y="583474"/>
                </a:cubicBezTo>
                <a:cubicBezTo>
                  <a:pt x="7257" y="423817"/>
                  <a:pt x="3628" y="211908"/>
                  <a:pt x="0" y="0"/>
                </a:cubicBezTo>
              </a:path>
            </a:pathLst>
          </a:custGeom>
          <a:noFill/>
          <a:ln w="57150" cap="rnd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BD7BC737-4E4D-B538-0F03-E2D2070AEB61}"/>
              </a:ext>
            </a:extLst>
          </p:cNvPr>
          <p:cNvSpPr/>
          <p:nvPr/>
        </p:nvSpPr>
        <p:spPr>
          <a:xfrm>
            <a:off x="4414345" y="3731173"/>
            <a:ext cx="2974818" cy="1933903"/>
          </a:xfrm>
          <a:custGeom>
            <a:avLst/>
            <a:gdLst>
              <a:gd name="connsiteX0" fmla="*/ 0 w 2974818"/>
              <a:gd name="connsiteY0" fmla="*/ 1933903 h 1933903"/>
              <a:gd name="connsiteX1" fmla="*/ 1114096 w 2974818"/>
              <a:gd name="connsiteY1" fmla="*/ 1849820 h 1933903"/>
              <a:gd name="connsiteX2" fmla="*/ 2438400 w 2974818"/>
              <a:gd name="connsiteY2" fmla="*/ 1650124 h 1933903"/>
              <a:gd name="connsiteX3" fmla="*/ 2963917 w 2974818"/>
              <a:gd name="connsiteY3" fmla="*/ 1240220 h 1933903"/>
              <a:gd name="connsiteX4" fmla="*/ 2743200 w 2974818"/>
              <a:gd name="connsiteY4" fmla="*/ 0 h 193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4818" h="1933903">
                <a:moveTo>
                  <a:pt x="0" y="1933903"/>
                </a:moveTo>
                <a:cubicBezTo>
                  <a:pt x="353848" y="1915509"/>
                  <a:pt x="707696" y="1897116"/>
                  <a:pt x="1114096" y="1849820"/>
                </a:cubicBezTo>
                <a:cubicBezTo>
                  <a:pt x="1520496" y="1802524"/>
                  <a:pt x="2130097" y="1751724"/>
                  <a:pt x="2438400" y="1650124"/>
                </a:cubicBezTo>
                <a:cubicBezTo>
                  <a:pt x="2746703" y="1548524"/>
                  <a:pt x="2913117" y="1515241"/>
                  <a:pt x="2963917" y="1240220"/>
                </a:cubicBezTo>
                <a:cubicBezTo>
                  <a:pt x="3014717" y="965199"/>
                  <a:pt x="2878958" y="482599"/>
                  <a:pt x="2743200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6598E5A3-40AE-342F-CC27-DA03FECEF445}"/>
              </a:ext>
            </a:extLst>
          </p:cNvPr>
          <p:cNvSpPr/>
          <p:nvPr/>
        </p:nvSpPr>
        <p:spPr>
          <a:xfrm>
            <a:off x="3935266" y="3695739"/>
            <a:ext cx="939022" cy="2057024"/>
          </a:xfrm>
          <a:custGeom>
            <a:avLst/>
            <a:gdLst>
              <a:gd name="connsiteX0" fmla="*/ 0 w 965672"/>
              <a:gd name="connsiteY0" fmla="*/ 2072640 h 2072640"/>
              <a:gd name="connsiteX1" fmla="*/ 287383 w 965672"/>
              <a:gd name="connsiteY1" fmla="*/ 2029097 h 2072640"/>
              <a:gd name="connsiteX2" fmla="*/ 478971 w 965672"/>
              <a:gd name="connsiteY2" fmla="*/ 1968137 h 2072640"/>
              <a:gd name="connsiteX3" fmla="*/ 775063 w 965672"/>
              <a:gd name="connsiteY3" fmla="*/ 1680754 h 2072640"/>
              <a:gd name="connsiteX4" fmla="*/ 957943 w 965672"/>
              <a:gd name="connsiteY4" fmla="*/ 1219200 h 2072640"/>
              <a:gd name="connsiteX5" fmla="*/ 914400 w 965672"/>
              <a:gd name="connsiteY5" fmla="*/ 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672" h="2072640">
                <a:moveTo>
                  <a:pt x="0" y="2072640"/>
                </a:moveTo>
                <a:cubicBezTo>
                  <a:pt x="103777" y="2059577"/>
                  <a:pt x="207555" y="2046514"/>
                  <a:pt x="287383" y="2029097"/>
                </a:cubicBezTo>
                <a:cubicBezTo>
                  <a:pt x="367211" y="2011680"/>
                  <a:pt x="397691" y="2026194"/>
                  <a:pt x="478971" y="1968137"/>
                </a:cubicBezTo>
                <a:cubicBezTo>
                  <a:pt x="560251" y="1910080"/>
                  <a:pt x="695234" y="1805577"/>
                  <a:pt x="775063" y="1680754"/>
                </a:cubicBezTo>
                <a:cubicBezTo>
                  <a:pt x="854892" y="1555931"/>
                  <a:pt x="934720" y="1499326"/>
                  <a:pt x="957943" y="1219200"/>
                </a:cubicBezTo>
                <a:cubicBezTo>
                  <a:pt x="981166" y="939074"/>
                  <a:pt x="947783" y="469537"/>
                  <a:pt x="914400" y="0"/>
                </a:cubicBezTo>
              </a:path>
            </a:pathLst>
          </a:custGeom>
          <a:noFill/>
          <a:ln w="57150" cap="rnd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2EA1D4A-4C07-6E30-DCC2-7C0EDF3B3326}"/>
              </a:ext>
            </a:extLst>
          </p:cNvPr>
          <p:cNvCxnSpPr>
            <a:cxnSpLocks/>
            <a:endCxn id="6" idx="0"/>
          </p:cNvCxnSpPr>
          <p:nvPr/>
        </p:nvCxnSpPr>
        <p:spPr>
          <a:xfrm flipV="1">
            <a:off x="4406198" y="5007427"/>
            <a:ext cx="2264568" cy="653144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81C6FA9-A86C-54F9-B813-63815BB74D68}"/>
              </a:ext>
            </a:extLst>
          </p:cNvPr>
          <p:cNvCxnSpPr>
            <a:cxnSpLocks/>
            <a:endCxn id="7" idx="0"/>
          </p:cNvCxnSpPr>
          <p:nvPr/>
        </p:nvCxnSpPr>
        <p:spPr>
          <a:xfrm flipV="1">
            <a:off x="5778137" y="4580708"/>
            <a:ext cx="1153886" cy="339986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A8B6AFD-0786-0703-2D9C-AB12128CBE0A}"/>
              </a:ext>
            </a:extLst>
          </p:cNvPr>
          <p:cNvCxnSpPr>
            <a:cxnSpLocks/>
            <a:endCxn id="9" idx="0"/>
          </p:cNvCxnSpPr>
          <p:nvPr/>
        </p:nvCxnSpPr>
        <p:spPr>
          <a:xfrm flipV="1">
            <a:off x="6531429" y="4362993"/>
            <a:ext cx="574765" cy="19247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CD9E536-8474-BADB-5A12-A63ADDB752F1}"/>
              </a:ext>
            </a:extLst>
          </p:cNvPr>
          <p:cNvCxnSpPr>
            <a:cxnSpLocks/>
          </p:cNvCxnSpPr>
          <p:nvPr/>
        </p:nvCxnSpPr>
        <p:spPr>
          <a:xfrm flipV="1">
            <a:off x="5086633" y="3864253"/>
            <a:ext cx="1444796" cy="389971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587FE8B-9AE6-41A3-D6CE-4500340759DF}"/>
              </a:ext>
            </a:extLst>
          </p:cNvPr>
          <p:cNvCxnSpPr>
            <a:cxnSpLocks/>
          </p:cNvCxnSpPr>
          <p:nvPr/>
        </p:nvCxnSpPr>
        <p:spPr>
          <a:xfrm flipV="1">
            <a:off x="6050845" y="3646626"/>
            <a:ext cx="593795" cy="174347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3B2DFD9-D6CB-CBF8-78E0-99DA2BDC3749}"/>
              </a:ext>
            </a:extLst>
          </p:cNvPr>
          <p:cNvCxnSpPr>
            <a:cxnSpLocks/>
          </p:cNvCxnSpPr>
          <p:nvPr/>
        </p:nvCxnSpPr>
        <p:spPr>
          <a:xfrm flipV="1">
            <a:off x="5255622" y="3317966"/>
            <a:ext cx="1092120" cy="271877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CFF6EAA-6928-C1BC-B872-7683D16B3592}"/>
              </a:ext>
            </a:extLst>
          </p:cNvPr>
          <p:cNvCxnSpPr>
            <a:cxnSpLocks/>
          </p:cNvCxnSpPr>
          <p:nvPr/>
        </p:nvCxnSpPr>
        <p:spPr>
          <a:xfrm flipV="1">
            <a:off x="6422571" y="3202665"/>
            <a:ext cx="222069" cy="64960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A0DEAE9-FEC5-2B65-CD1C-CD7F63B63AFB}"/>
              </a:ext>
            </a:extLst>
          </p:cNvPr>
          <p:cNvCxnSpPr>
            <a:cxnSpLocks/>
          </p:cNvCxnSpPr>
          <p:nvPr/>
        </p:nvCxnSpPr>
        <p:spPr>
          <a:xfrm flipV="1">
            <a:off x="5690647" y="2573161"/>
            <a:ext cx="575170" cy="115565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BD16049-E6D3-191C-0879-FAC4744CD73D}"/>
              </a:ext>
            </a:extLst>
          </p:cNvPr>
          <p:cNvCxnSpPr>
            <a:cxnSpLocks/>
          </p:cNvCxnSpPr>
          <p:nvPr/>
        </p:nvCxnSpPr>
        <p:spPr>
          <a:xfrm flipV="1">
            <a:off x="5978434" y="2390546"/>
            <a:ext cx="72411" cy="34415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99C47B2-7A43-AB2C-DA73-13C5551B4C16}"/>
              </a:ext>
            </a:extLst>
          </p:cNvPr>
          <p:cNvCxnSpPr>
            <a:cxnSpLocks/>
          </p:cNvCxnSpPr>
          <p:nvPr/>
        </p:nvCxnSpPr>
        <p:spPr>
          <a:xfrm flipV="1">
            <a:off x="5477691" y="3006282"/>
            <a:ext cx="788126" cy="18576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50D441D-4E8F-7F15-E1EC-841BC65923A1}"/>
              </a:ext>
            </a:extLst>
          </p:cNvPr>
          <p:cNvCxnSpPr>
            <a:cxnSpLocks/>
          </p:cNvCxnSpPr>
          <p:nvPr/>
        </p:nvCxnSpPr>
        <p:spPr>
          <a:xfrm flipV="1">
            <a:off x="5477691" y="2797539"/>
            <a:ext cx="870051" cy="174347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E5609DA-EB36-422C-E237-FFBD32B01631}"/>
              </a:ext>
            </a:extLst>
          </p:cNvPr>
          <p:cNvCxnSpPr>
            <a:cxnSpLocks/>
          </p:cNvCxnSpPr>
          <p:nvPr/>
        </p:nvCxnSpPr>
        <p:spPr>
          <a:xfrm flipV="1">
            <a:off x="5978232" y="2483074"/>
            <a:ext cx="178728" cy="57326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rme libre 4">
            <a:extLst>
              <a:ext uri="{FF2B5EF4-FFF2-40B4-BE49-F238E27FC236}">
                <a16:creationId xmlns:a16="http://schemas.microsoft.com/office/drawing/2014/main" id="{FDDB0D44-0CEC-F2DF-E940-32D87CAC88FD}"/>
              </a:ext>
            </a:extLst>
          </p:cNvPr>
          <p:cNvSpPr/>
          <p:nvPr/>
        </p:nvSpPr>
        <p:spPr>
          <a:xfrm>
            <a:off x="3927566" y="5669280"/>
            <a:ext cx="444137" cy="104503"/>
          </a:xfrm>
          <a:custGeom>
            <a:avLst/>
            <a:gdLst>
              <a:gd name="connsiteX0" fmla="*/ 0 w 444137"/>
              <a:gd name="connsiteY0" fmla="*/ 104503 h 104503"/>
              <a:gd name="connsiteX1" fmla="*/ 444137 w 444137"/>
              <a:gd name="connsiteY1" fmla="*/ 0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137" h="104503">
                <a:moveTo>
                  <a:pt x="0" y="104503"/>
                </a:moveTo>
                <a:lnTo>
                  <a:pt x="444137" y="0"/>
                </a:ln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8F643267-9C32-0B87-F3BC-2A33F1B4D996}"/>
              </a:ext>
            </a:extLst>
          </p:cNvPr>
          <p:cNvSpPr/>
          <p:nvPr/>
        </p:nvSpPr>
        <p:spPr>
          <a:xfrm>
            <a:off x="5703328" y="4937758"/>
            <a:ext cx="967438" cy="69669"/>
          </a:xfrm>
          <a:custGeom>
            <a:avLst/>
            <a:gdLst>
              <a:gd name="connsiteX0" fmla="*/ 967438 w 967438"/>
              <a:gd name="connsiteY0" fmla="*/ 69669 h 69669"/>
              <a:gd name="connsiteX1" fmla="*/ 786 w 967438"/>
              <a:gd name="connsiteY1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7438" h="69669">
                <a:moveTo>
                  <a:pt x="967438" y="69669"/>
                </a:moveTo>
                <a:cubicBezTo>
                  <a:pt x="472500" y="44269"/>
                  <a:pt x="-22437" y="18869"/>
                  <a:pt x="786" y="0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9B65A3BB-0811-E0A2-3A17-B495185F922A}"/>
              </a:ext>
            </a:extLst>
          </p:cNvPr>
          <p:cNvSpPr/>
          <p:nvPr/>
        </p:nvSpPr>
        <p:spPr>
          <a:xfrm>
            <a:off x="6470469" y="4563291"/>
            <a:ext cx="461554" cy="17417"/>
          </a:xfrm>
          <a:custGeom>
            <a:avLst/>
            <a:gdLst>
              <a:gd name="connsiteX0" fmla="*/ 461554 w 461554"/>
              <a:gd name="connsiteY0" fmla="*/ 17417 h 17417"/>
              <a:gd name="connsiteX1" fmla="*/ 0 w 461554"/>
              <a:gd name="connsiteY1" fmla="*/ 0 h 1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554" h="17417">
                <a:moveTo>
                  <a:pt x="461554" y="17417"/>
                </a:moveTo>
                <a:cubicBezTo>
                  <a:pt x="262708" y="14514"/>
                  <a:pt x="63863" y="11611"/>
                  <a:pt x="0" y="0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F14E0E59-DCCC-3320-C3EE-F8900897C148}"/>
              </a:ext>
            </a:extLst>
          </p:cNvPr>
          <p:cNvSpPr/>
          <p:nvPr/>
        </p:nvSpPr>
        <p:spPr>
          <a:xfrm>
            <a:off x="5007429" y="4258490"/>
            <a:ext cx="2098765" cy="104503"/>
          </a:xfrm>
          <a:custGeom>
            <a:avLst/>
            <a:gdLst>
              <a:gd name="connsiteX0" fmla="*/ 2098765 w 2098765"/>
              <a:gd name="connsiteY0" fmla="*/ 104503 h 104503"/>
              <a:gd name="connsiteX1" fmla="*/ 1323702 w 2098765"/>
              <a:gd name="connsiteY1" fmla="*/ 95794 h 104503"/>
              <a:gd name="connsiteX2" fmla="*/ 618308 w 2098765"/>
              <a:gd name="connsiteY2" fmla="*/ 60960 h 104503"/>
              <a:gd name="connsiteX3" fmla="*/ 130628 w 2098765"/>
              <a:gd name="connsiteY3" fmla="*/ 17417 h 104503"/>
              <a:gd name="connsiteX4" fmla="*/ 0 w 2098765"/>
              <a:gd name="connsiteY4" fmla="*/ 0 h 10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765" h="104503">
                <a:moveTo>
                  <a:pt x="2098765" y="104503"/>
                </a:moveTo>
                <a:lnTo>
                  <a:pt x="1323702" y="95794"/>
                </a:lnTo>
                <a:cubicBezTo>
                  <a:pt x="1076959" y="88537"/>
                  <a:pt x="817154" y="74023"/>
                  <a:pt x="618308" y="60960"/>
                </a:cubicBezTo>
                <a:cubicBezTo>
                  <a:pt x="419462" y="47897"/>
                  <a:pt x="233679" y="27577"/>
                  <a:pt x="130628" y="17417"/>
                </a:cubicBezTo>
                <a:cubicBezTo>
                  <a:pt x="27577" y="7257"/>
                  <a:pt x="13788" y="3628"/>
                  <a:pt x="0" y="0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923C6092-22E3-544E-463C-8F634D14EBDD}"/>
              </a:ext>
            </a:extLst>
          </p:cNvPr>
          <p:cNvSpPr/>
          <p:nvPr/>
        </p:nvSpPr>
        <p:spPr>
          <a:xfrm>
            <a:off x="5930537" y="3831770"/>
            <a:ext cx="679269" cy="12720"/>
          </a:xfrm>
          <a:custGeom>
            <a:avLst/>
            <a:gdLst>
              <a:gd name="connsiteX0" fmla="*/ 679269 w 679269"/>
              <a:gd name="connsiteY0" fmla="*/ 8709 h 12720"/>
              <a:gd name="connsiteX1" fmla="*/ 287383 w 679269"/>
              <a:gd name="connsiteY1" fmla="*/ 8709 h 12720"/>
              <a:gd name="connsiteX2" fmla="*/ 0 w 679269"/>
              <a:gd name="connsiteY2" fmla="*/ 0 h 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69" h="12720">
                <a:moveTo>
                  <a:pt x="679269" y="8709"/>
                </a:moveTo>
                <a:lnTo>
                  <a:pt x="287383" y="8709"/>
                </a:lnTo>
                <a:cubicBezTo>
                  <a:pt x="174171" y="7257"/>
                  <a:pt x="27577" y="23223"/>
                  <a:pt x="0" y="0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E62CC956-5EEE-DD48-4912-7A884DB997B6}"/>
              </a:ext>
            </a:extLst>
          </p:cNvPr>
          <p:cNvSpPr/>
          <p:nvPr/>
        </p:nvSpPr>
        <p:spPr>
          <a:xfrm>
            <a:off x="5085806" y="3605347"/>
            <a:ext cx="1724297" cy="19092"/>
          </a:xfrm>
          <a:custGeom>
            <a:avLst/>
            <a:gdLst>
              <a:gd name="connsiteX0" fmla="*/ 1724297 w 1724297"/>
              <a:gd name="connsiteY0" fmla="*/ 0 h 19092"/>
              <a:gd name="connsiteX1" fmla="*/ 1036320 w 1724297"/>
              <a:gd name="connsiteY1" fmla="*/ 17417 h 19092"/>
              <a:gd name="connsiteX2" fmla="*/ 0 w 1724297"/>
              <a:gd name="connsiteY2" fmla="*/ 17417 h 1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297" h="19092">
                <a:moveTo>
                  <a:pt x="1724297" y="0"/>
                </a:moveTo>
                <a:cubicBezTo>
                  <a:pt x="1524000" y="7257"/>
                  <a:pt x="1323703" y="14514"/>
                  <a:pt x="1036320" y="17417"/>
                </a:cubicBezTo>
                <a:cubicBezTo>
                  <a:pt x="748937" y="20320"/>
                  <a:pt x="374468" y="18868"/>
                  <a:pt x="0" y="17417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3DA8F5DD-4967-B42F-3144-F48715EFF6A4}"/>
              </a:ext>
            </a:extLst>
          </p:cNvPr>
          <p:cNvSpPr/>
          <p:nvPr/>
        </p:nvSpPr>
        <p:spPr>
          <a:xfrm>
            <a:off x="6296297" y="3291839"/>
            <a:ext cx="243840" cy="0"/>
          </a:xfrm>
          <a:custGeom>
            <a:avLst/>
            <a:gdLst>
              <a:gd name="connsiteX0" fmla="*/ 243840 w 243840"/>
              <a:gd name="connsiteY0" fmla="*/ 0 h 0"/>
              <a:gd name="connsiteX1" fmla="*/ 0 w 24384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840">
                <a:moveTo>
                  <a:pt x="243840" y="0"/>
                </a:moveTo>
                <a:lnTo>
                  <a:pt x="0" y="0"/>
                </a:ln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F0AA85C9-F3A4-E203-A43B-8A269AF6D005}"/>
              </a:ext>
            </a:extLst>
          </p:cNvPr>
          <p:cNvSpPr/>
          <p:nvPr/>
        </p:nvSpPr>
        <p:spPr>
          <a:xfrm>
            <a:off x="5294811" y="3187336"/>
            <a:ext cx="1532709" cy="52251"/>
          </a:xfrm>
          <a:custGeom>
            <a:avLst/>
            <a:gdLst>
              <a:gd name="connsiteX0" fmla="*/ 1532709 w 1532709"/>
              <a:gd name="connsiteY0" fmla="*/ 0 h 52251"/>
              <a:gd name="connsiteX1" fmla="*/ 1402080 w 1532709"/>
              <a:gd name="connsiteY1" fmla="*/ 0 h 52251"/>
              <a:gd name="connsiteX2" fmla="*/ 687978 w 1532709"/>
              <a:gd name="connsiteY2" fmla="*/ 17417 h 52251"/>
              <a:gd name="connsiteX3" fmla="*/ 0 w 1532709"/>
              <a:gd name="connsiteY3" fmla="*/ 52251 h 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2709" h="52251">
                <a:moveTo>
                  <a:pt x="1532709" y="0"/>
                </a:moveTo>
                <a:lnTo>
                  <a:pt x="1402080" y="0"/>
                </a:lnTo>
                <a:lnTo>
                  <a:pt x="687978" y="17417"/>
                </a:lnTo>
                <a:cubicBezTo>
                  <a:pt x="454298" y="26126"/>
                  <a:pt x="227149" y="39188"/>
                  <a:pt x="0" y="52251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1FC33162-522F-54E1-7234-F8486700CB11}"/>
              </a:ext>
            </a:extLst>
          </p:cNvPr>
          <p:cNvSpPr/>
          <p:nvPr/>
        </p:nvSpPr>
        <p:spPr>
          <a:xfrm>
            <a:off x="5225143" y="2969622"/>
            <a:ext cx="1280160" cy="60960"/>
          </a:xfrm>
          <a:custGeom>
            <a:avLst/>
            <a:gdLst>
              <a:gd name="connsiteX0" fmla="*/ 1280160 w 1280160"/>
              <a:gd name="connsiteY0" fmla="*/ 0 h 60960"/>
              <a:gd name="connsiteX1" fmla="*/ 748937 w 1280160"/>
              <a:gd name="connsiteY1" fmla="*/ 8708 h 60960"/>
              <a:gd name="connsiteX2" fmla="*/ 322217 w 1280160"/>
              <a:gd name="connsiteY2" fmla="*/ 26125 h 60960"/>
              <a:gd name="connsiteX3" fmla="*/ 0 w 1280160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160" h="60960">
                <a:moveTo>
                  <a:pt x="1280160" y="0"/>
                </a:moveTo>
                <a:lnTo>
                  <a:pt x="748937" y="8708"/>
                </a:lnTo>
                <a:cubicBezTo>
                  <a:pt x="589280" y="13062"/>
                  <a:pt x="447040" y="17416"/>
                  <a:pt x="322217" y="26125"/>
                </a:cubicBezTo>
                <a:cubicBezTo>
                  <a:pt x="197394" y="34834"/>
                  <a:pt x="98697" y="47897"/>
                  <a:pt x="0" y="60960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37ED5E61-E5FF-20DF-DF9E-F89DAD838A7D}"/>
              </a:ext>
            </a:extLst>
          </p:cNvPr>
          <p:cNvSpPr/>
          <p:nvPr/>
        </p:nvSpPr>
        <p:spPr>
          <a:xfrm>
            <a:off x="6139543" y="2769325"/>
            <a:ext cx="322217" cy="26126"/>
          </a:xfrm>
          <a:custGeom>
            <a:avLst/>
            <a:gdLst>
              <a:gd name="connsiteX0" fmla="*/ 322217 w 322217"/>
              <a:gd name="connsiteY0" fmla="*/ 0 h 26126"/>
              <a:gd name="connsiteX1" fmla="*/ 0 w 322217"/>
              <a:gd name="connsiteY1" fmla="*/ 26126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217" h="26126">
                <a:moveTo>
                  <a:pt x="322217" y="0"/>
                </a:moveTo>
                <a:lnTo>
                  <a:pt x="0" y="26126"/>
                </a:ln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extLst>
              <a:ext uri="{FF2B5EF4-FFF2-40B4-BE49-F238E27FC236}">
                <a16:creationId xmlns:a16="http://schemas.microsoft.com/office/drawing/2014/main" id="{5817F720-B299-3C7C-8AEB-DB78AFF4774C}"/>
              </a:ext>
            </a:extLst>
          </p:cNvPr>
          <p:cNvSpPr/>
          <p:nvPr/>
        </p:nvSpPr>
        <p:spPr>
          <a:xfrm>
            <a:off x="5320937" y="2656113"/>
            <a:ext cx="1419497" cy="113211"/>
          </a:xfrm>
          <a:custGeom>
            <a:avLst/>
            <a:gdLst>
              <a:gd name="connsiteX0" fmla="*/ 1419497 w 1419497"/>
              <a:gd name="connsiteY0" fmla="*/ 0 h 113211"/>
              <a:gd name="connsiteX1" fmla="*/ 957943 w 1419497"/>
              <a:gd name="connsiteY1" fmla="*/ 17417 h 113211"/>
              <a:gd name="connsiteX2" fmla="*/ 627017 w 1419497"/>
              <a:gd name="connsiteY2" fmla="*/ 52251 h 113211"/>
              <a:gd name="connsiteX3" fmla="*/ 191589 w 1419497"/>
              <a:gd name="connsiteY3" fmla="*/ 78377 h 113211"/>
              <a:gd name="connsiteX4" fmla="*/ 0 w 1419497"/>
              <a:gd name="connsiteY4" fmla="*/ 113211 h 1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97" h="113211">
                <a:moveTo>
                  <a:pt x="1419497" y="0"/>
                </a:moveTo>
                <a:cubicBezTo>
                  <a:pt x="1254760" y="4354"/>
                  <a:pt x="1090023" y="8708"/>
                  <a:pt x="957943" y="17417"/>
                </a:cubicBezTo>
                <a:cubicBezTo>
                  <a:pt x="825863" y="26126"/>
                  <a:pt x="754743" y="42091"/>
                  <a:pt x="627017" y="52251"/>
                </a:cubicBezTo>
                <a:cubicBezTo>
                  <a:pt x="499291" y="62411"/>
                  <a:pt x="296092" y="68217"/>
                  <a:pt x="191589" y="78377"/>
                </a:cubicBezTo>
                <a:cubicBezTo>
                  <a:pt x="87086" y="88537"/>
                  <a:pt x="43543" y="100874"/>
                  <a:pt x="0" y="113211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C123A5A2-F75F-A2B0-2A62-DF1F0AED7289}"/>
              </a:ext>
            </a:extLst>
          </p:cNvPr>
          <p:cNvSpPr/>
          <p:nvPr/>
        </p:nvSpPr>
        <p:spPr>
          <a:xfrm>
            <a:off x="5599611" y="2542902"/>
            <a:ext cx="836023" cy="60960"/>
          </a:xfrm>
          <a:custGeom>
            <a:avLst/>
            <a:gdLst>
              <a:gd name="connsiteX0" fmla="*/ 836023 w 836023"/>
              <a:gd name="connsiteY0" fmla="*/ 0 h 60960"/>
              <a:gd name="connsiteX1" fmla="*/ 531223 w 836023"/>
              <a:gd name="connsiteY1" fmla="*/ 17417 h 60960"/>
              <a:gd name="connsiteX2" fmla="*/ 269966 w 836023"/>
              <a:gd name="connsiteY2" fmla="*/ 26125 h 60960"/>
              <a:gd name="connsiteX3" fmla="*/ 0 w 836023"/>
              <a:gd name="connsiteY3" fmla="*/ 6096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023" h="60960">
                <a:moveTo>
                  <a:pt x="836023" y="0"/>
                </a:moveTo>
                <a:lnTo>
                  <a:pt x="531223" y="17417"/>
                </a:lnTo>
                <a:cubicBezTo>
                  <a:pt x="436880" y="21771"/>
                  <a:pt x="358503" y="18868"/>
                  <a:pt x="269966" y="26125"/>
                </a:cubicBezTo>
                <a:cubicBezTo>
                  <a:pt x="181429" y="33382"/>
                  <a:pt x="90714" y="47171"/>
                  <a:pt x="0" y="60960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C34F5444-8D86-6D3B-5E7D-1083206405C5}"/>
              </a:ext>
            </a:extLst>
          </p:cNvPr>
          <p:cNvSpPr/>
          <p:nvPr/>
        </p:nvSpPr>
        <p:spPr>
          <a:xfrm>
            <a:off x="5547360" y="2429690"/>
            <a:ext cx="940526" cy="69668"/>
          </a:xfrm>
          <a:custGeom>
            <a:avLst/>
            <a:gdLst>
              <a:gd name="connsiteX0" fmla="*/ 940526 w 940526"/>
              <a:gd name="connsiteY0" fmla="*/ 0 h 69668"/>
              <a:gd name="connsiteX1" fmla="*/ 592183 w 940526"/>
              <a:gd name="connsiteY1" fmla="*/ 17417 h 69668"/>
              <a:gd name="connsiteX2" fmla="*/ 418011 w 940526"/>
              <a:gd name="connsiteY2" fmla="*/ 34834 h 69668"/>
              <a:gd name="connsiteX3" fmla="*/ 0 w 940526"/>
              <a:gd name="connsiteY3" fmla="*/ 69668 h 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526" h="69668">
                <a:moveTo>
                  <a:pt x="940526" y="0"/>
                </a:moveTo>
                <a:lnTo>
                  <a:pt x="592183" y="17417"/>
                </a:lnTo>
                <a:cubicBezTo>
                  <a:pt x="505097" y="23223"/>
                  <a:pt x="418011" y="34834"/>
                  <a:pt x="418011" y="34834"/>
                </a:cubicBezTo>
                <a:lnTo>
                  <a:pt x="0" y="69668"/>
                </a:ln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extLst>
              <a:ext uri="{FF2B5EF4-FFF2-40B4-BE49-F238E27FC236}">
                <a16:creationId xmlns:a16="http://schemas.microsoft.com/office/drawing/2014/main" id="{250FAD7B-3D2C-2D9F-533B-499FB7CA13E9}"/>
              </a:ext>
            </a:extLst>
          </p:cNvPr>
          <p:cNvSpPr/>
          <p:nvPr/>
        </p:nvSpPr>
        <p:spPr>
          <a:xfrm>
            <a:off x="5059680" y="2333896"/>
            <a:ext cx="1402080" cy="165463"/>
          </a:xfrm>
          <a:custGeom>
            <a:avLst/>
            <a:gdLst>
              <a:gd name="connsiteX0" fmla="*/ 1402080 w 1402080"/>
              <a:gd name="connsiteY0" fmla="*/ 0 h 165463"/>
              <a:gd name="connsiteX1" fmla="*/ 1227909 w 1402080"/>
              <a:gd name="connsiteY1" fmla="*/ 17417 h 165463"/>
              <a:gd name="connsiteX2" fmla="*/ 1062446 w 1402080"/>
              <a:gd name="connsiteY2" fmla="*/ 17417 h 165463"/>
              <a:gd name="connsiteX3" fmla="*/ 870857 w 1402080"/>
              <a:gd name="connsiteY3" fmla="*/ 43543 h 165463"/>
              <a:gd name="connsiteX4" fmla="*/ 687977 w 1402080"/>
              <a:gd name="connsiteY4" fmla="*/ 52251 h 165463"/>
              <a:gd name="connsiteX5" fmla="*/ 452846 w 1402080"/>
              <a:gd name="connsiteY5" fmla="*/ 87086 h 165463"/>
              <a:gd name="connsiteX6" fmla="*/ 182880 w 1402080"/>
              <a:gd name="connsiteY6" fmla="*/ 130628 h 165463"/>
              <a:gd name="connsiteX7" fmla="*/ 0 w 1402080"/>
              <a:gd name="connsiteY7" fmla="*/ 165463 h 1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080" h="165463">
                <a:moveTo>
                  <a:pt x="1402080" y="0"/>
                </a:moveTo>
                <a:cubicBezTo>
                  <a:pt x="1343297" y="7257"/>
                  <a:pt x="1284515" y="14514"/>
                  <a:pt x="1227909" y="17417"/>
                </a:cubicBezTo>
                <a:cubicBezTo>
                  <a:pt x="1171303" y="20320"/>
                  <a:pt x="1121955" y="13063"/>
                  <a:pt x="1062446" y="17417"/>
                </a:cubicBezTo>
                <a:cubicBezTo>
                  <a:pt x="1002937" y="21771"/>
                  <a:pt x="933268" y="37737"/>
                  <a:pt x="870857" y="43543"/>
                </a:cubicBezTo>
                <a:cubicBezTo>
                  <a:pt x="808446" y="49349"/>
                  <a:pt x="757645" y="44994"/>
                  <a:pt x="687977" y="52251"/>
                </a:cubicBezTo>
                <a:cubicBezTo>
                  <a:pt x="618308" y="59508"/>
                  <a:pt x="452846" y="87086"/>
                  <a:pt x="452846" y="87086"/>
                </a:cubicBezTo>
                <a:lnTo>
                  <a:pt x="182880" y="130628"/>
                </a:lnTo>
                <a:cubicBezTo>
                  <a:pt x="107406" y="143691"/>
                  <a:pt x="53703" y="154577"/>
                  <a:pt x="0" y="165463"/>
                </a:cubicBezTo>
              </a:path>
            </a:pathLst>
          </a:custGeom>
          <a:noFill/>
          <a:ln w="8255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5AAE07F-CE4E-DF53-6B72-1BBE357A1102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686763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Example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218DA5-A8BD-5D68-675B-FD5EEBC46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2715">
            <a:off x="5245238" y="4796349"/>
            <a:ext cx="989790" cy="6498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3CA9865-C5FC-D925-3235-E1B57B380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2715">
            <a:off x="5925382" y="4258595"/>
            <a:ext cx="989790" cy="649862"/>
          </a:xfrm>
          <a:prstGeom prst="rect">
            <a:avLst/>
          </a:prstGeom>
        </p:spPr>
      </p:pic>
      <p:sp>
        <p:nvSpPr>
          <p:cNvPr id="33" name="Bulle rectangulaire à coins arrondis 32">
            <a:extLst>
              <a:ext uri="{FF2B5EF4-FFF2-40B4-BE49-F238E27FC236}">
                <a16:creationId xmlns:a16="http://schemas.microsoft.com/office/drawing/2014/main" id="{CAED5A48-37A5-0F79-9678-C906B18CCC7C}"/>
              </a:ext>
            </a:extLst>
          </p:cNvPr>
          <p:cNvSpPr/>
          <p:nvPr/>
        </p:nvSpPr>
        <p:spPr>
          <a:xfrm>
            <a:off x="2914079" y="4915250"/>
            <a:ext cx="1128711" cy="646331"/>
          </a:xfrm>
          <a:prstGeom prst="wedgeRoundRectCallout">
            <a:avLst>
              <a:gd name="adj1" fmla="val 62433"/>
              <a:gd name="adj2" fmla="val 67119"/>
              <a:gd name="adj3" fmla="val 16667"/>
            </a:avLst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Client 1 ONLY</a:t>
            </a:r>
          </a:p>
        </p:txBody>
      </p:sp>
      <p:sp>
        <p:nvSpPr>
          <p:cNvPr id="36" name="Bulle rectangulaire à coins arrondis 35">
            <a:extLst>
              <a:ext uri="{FF2B5EF4-FFF2-40B4-BE49-F238E27FC236}">
                <a16:creationId xmlns:a16="http://schemas.microsoft.com/office/drawing/2014/main" id="{149418FA-4ED7-3179-BC0A-BF46CD243215}"/>
              </a:ext>
            </a:extLst>
          </p:cNvPr>
          <p:cNvSpPr/>
          <p:nvPr/>
        </p:nvSpPr>
        <p:spPr>
          <a:xfrm>
            <a:off x="7752029" y="4383389"/>
            <a:ext cx="1490416" cy="646331"/>
          </a:xfrm>
          <a:prstGeom prst="wedgeRoundRectCallout">
            <a:avLst>
              <a:gd name="adj1" fmla="val -66333"/>
              <a:gd name="adj2" fmla="val 29540"/>
              <a:gd name="adj3" fmla="val 16667"/>
            </a:avLst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Client 2 PARTICIPATES</a:t>
            </a:r>
          </a:p>
        </p:txBody>
      </p:sp>
      <p:sp>
        <p:nvSpPr>
          <p:cNvPr id="38" name="Bulle rectangulaire à coins arrondis 37">
            <a:extLst>
              <a:ext uri="{FF2B5EF4-FFF2-40B4-BE49-F238E27FC236}">
                <a16:creationId xmlns:a16="http://schemas.microsoft.com/office/drawing/2014/main" id="{86025F0B-BAA8-0022-AF2E-CCE498E7DAE8}"/>
              </a:ext>
            </a:extLst>
          </p:cNvPr>
          <p:cNvSpPr/>
          <p:nvPr/>
        </p:nvSpPr>
        <p:spPr>
          <a:xfrm>
            <a:off x="5026242" y="3663507"/>
            <a:ext cx="1128711" cy="646331"/>
          </a:xfrm>
          <a:prstGeom prst="wedgeRoundRectCallout">
            <a:avLst>
              <a:gd name="adj1" fmla="val -45162"/>
              <a:gd name="adj2" fmla="val 82593"/>
              <a:gd name="adj3" fmla="val 16667"/>
            </a:avLst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Client 1 ONLY</a:t>
            </a:r>
          </a:p>
        </p:txBody>
      </p:sp>
      <p:sp>
        <p:nvSpPr>
          <p:cNvPr id="39" name="Bulle rectangulaire à coins arrondis 38">
            <a:extLst>
              <a:ext uri="{FF2B5EF4-FFF2-40B4-BE49-F238E27FC236}">
                <a16:creationId xmlns:a16="http://schemas.microsoft.com/office/drawing/2014/main" id="{4F7E7AC1-2742-8D62-36F8-FAF5627B794C}"/>
              </a:ext>
            </a:extLst>
          </p:cNvPr>
          <p:cNvSpPr/>
          <p:nvPr/>
        </p:nvSpPr>
        <p:spPr>
          <a:xfrm>
            <a:off x="7545690" y="3750265"/>
            <a:ext cx="1490416" cy="646331"/>
          </a:xfrm>
          <a:prstGeom prst="wedgeRoundRectCallout">
            <a:avLst>
              <a:gd name="adj1" fmla="val -66333"/>
              <a:gd name="adj2" fmla="val 29540"/>
              <a:gd name="adj3" fmla="val 16667"/>
            </a:avLst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Client 2 PARTICIPATES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6FCBCB8-0984-E828-9F6A-85325485EB8D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5</a:t>
            </a:r>
          </a:p>
        </p:txBody>
      </p:sp>
      <p:sp>
        <p:nvSpPr>
          <p:cNvPr id="42" name="Bulle rectangulaire à coins arrondis 41">
            <a:extLst>
              <a:ext uri="{FF2B5EF4-FFF2-40B4-BE49-F238E27FC236}">
                <a16:creationId xmlns:a16="http://schemas.microsoft.com/office/drawing/2014/main" id="{7A129D1D-FE25-CABB-BC86-524AEEFFD3AF}"/>
              </a:ext>
            </a:extLst>
          </p:cNvPr>
          <p:cNvSpPr/>
          <p:nvPr/>
        </p:nvSpPr>
        <p:spPr>
          <a:xfrm>
            <a:off x="8430097" y="2076045"/>
            <a:ext cx="3499966" cy="725891"/>
          </a:xfrm>
          <a:prstGeom prst="wedgeRoundRectCallout">
            <a:avLst>
              <a:gd name="adj1" fmla="val -94650"/>
              <a:gd name="adj2" fmla="val 88689"/>
              <a:gd name="adj3" fmla="val 16667"/>
            </a:avLst>
          </a:prstGeom>
          <a:solidFill>
            <a:srgbClr val="FF0000">
              <a:alpha val="20000"/>
            </a:srgbClr>
          </a:solidFill>
          <a:ln>
            <a:solidFill>
              <a:srgbClr val="E7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73632E5-4D91-9424-2DDB-63DB15B21B2B}"/>
              </a:ext>
            </a:extLst>
          </p:cNvPr>
          <p:cNvSpPr txBox="1"/>
          <p:nvPr/>
        </p:nvSpPr>
        <p:spPr>
          <a:xfrm>
            <a:off x="3935266" y="1606328"/>
            <a:ext cx="156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+mj-lt"/>
              </a:rPr>
              <a:t>U-</a:t>
            </a:r>
            <a:r>
              <a:rPr lang="fr-FR" sz="2800" b="1" dirty="0" err="1">
                <a:solidFill>
                  <a:schemeClr val="accent1"/>
                </a:solidFill>
                <a:latin typeface="+mj-lt"/>
              </a:rPr>
              <a:t>FedAvg</a:t>
            </a:r>
            <a:endParaRPr lang="fr-FR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89F9549C-3B5A-A994-7151-FF4289E72666}"/>
              </a:ext>
            </a:extLst>
          </p:cNvPr>
          <p:cNvSpPr txBox="1">
            <a:spLocks/>
          </p:cNvSpPr>
          <p:nvPr/>
        </p:nvSpPr>
        <p:spPr>
          <a:xfrm>
            <a:off x="8110833" y="2879457"/>
            <a:ext cx="3955981" cy="72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b="1" u="sng" dirty="0">
                <a:latin typeface="+mj-lt"/>
              </a:rPr>
              <a:t>Q: Why?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204348-709B-C2FD-B993-502EA53A0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046" y="2025950"/>
            <a:ext cx="1000971" cy="71497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3F2B6D5E-B506-C017-78A4-FF944928F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533" y="1855911"/>
            <a:ext cx="1329210" cy="105937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6BCFC0A-7AFF-04A0-C38C-7DD14E7C24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7731" t="-5691" r="20221" b="5691"/>
          <a:stretch/>
        </p:blipFill>
        <p:spPr>
          <a:xfrm>
            <a:off x="8693097" y="2058418"/>
            <a:ext cx="2963818" cy="751528"/>
          </a:xfrm>
          <a:prstGeom prst="rect">
            <a:avLst/>
          </a:prstGeom>
        </p:spPr>
      </p:pic>
      <p:sp>
        <p:nvSpPr>
          <p:cNvPr id="47" name="Ellipse 46">
            <a:extLst>
              <a:ext uri="{FF2B5EF4-FFF2-40B4-BE49-F238E27FC236}">
                <a16:creationId xmlns:a16="http://schemas.microsoft.com/office/drawing/2014/main" id="{8E96DB42-511E-7F51-E79B-A7768E4AA0BB}"/>
              </a:ext>
            </a:extLst>
          </p:cNvPr>
          <p:cNvSpPr/>
          <p:nvPr/>
        </p:nvSpPr>
        <p:spPr>
          <a:xfrm>
            <a:off x="3857703" y="5699881"/>
            <a:ext cx="129600" cy="129600"/>
          </a:xfrm>
          <a:prstGeom prst="ellipse">
            <a:avLst/>
          </a:prstGeom>
          <a:solidFill>
            <a:schemeClr val="tx1">
              <a:alpha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0B093BD2-B262-6A82-B8B8-F097C466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59" y="6038365"/>
            <a:ext cx="647700" cy="3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7" grpId="0" animBg="1"/>
      <p:bldP spid="37" grpId="2" animBg="1"/>
      <p:bldP spid="34" grpId="0" animBg="1"/>
      <p:bldP spid="34" grpId="1" animBg="1"/>
      <p:bldP spid="35" grpId="0" animBg="1"/>
      <p:bldP spid="35" grpId="1" animBg="1"/>
      <p:bldP spid="5" grpId="0" animBg="1"/>
      <p:bldP spid="6" grpId="0" animBg="1"/>
      <p:bldP spid="6" grpId="1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3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F8F438-C160-1334-227F-A241DDF28A7D}"/>
              </a:ext>
            </a:extLst>
          </p:cNvPr>
          <p:cNvSpPr/>
          <p:nvPr/>
        </p:nvSpPr>
        <p:spPr>
          <a:xfrm>
            <a:off x="6692569" y="2099302"/>
            <a:ext cx="1360885" cy="840300"/>
          </a:xfrm>
          <a:prstGeom prst="roundRect">
            <a:avLst/>
          </a:prstGeom>
          <a:solidFill>
            <a:srgbClr val="009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986F3D8-F6A8-A232-30A4-AC4BE24EFE1F}"/>
              </a:ext>
            </a:extLst>
          </p:cNvPr>
          <p:cNvSpPr/>
          <p:nvPr/>
        </p:nvSpPr>
        <p:spPr>
          <a:xfrm>
            <a:off x="4861243" y="2099302"/>
            <a:ext cx="1626998" cy="840300"/>
          </a:xfrm>
          <a:prstGeom prst="roundRect">
            <a:avLst/>
          </a:prstGeom>
          <a:solidFill>
            <a:srgbClr val="009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74C2E54-4818-6524-62A3-C85A7ABDD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-10762" b="-1"/>
          <a:stretch/>
        </p:blipFill>
        <p:spPr bwMode="auto">
          <a:xfrm>
            <a:off x="4335226" y="2069026"/>
            <a:ext cx="3825437" cy="82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D7C47A3-6689-83F3-9E2A-9E5925253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905" y="5165981"/>
            <a:ext cx="3629566" cy="6617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A031C20-6371-EFF8-B446-E2437D405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03" y="2820279"/>
            <a:ext cx="545648" cy="119863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7ED8E01A-3B27-D6C9-5D26-13959C266A19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686763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U-</a:t>
            </a:r>
            <a:r>
              <a:rPr lang="fr-FR" dirty="0" err="1"/>
              <a:t>FedAvg</a:t>
            </a:r>
            <a:r>
              <a:rPr lang="fr-FR" dirty="0"/>
              <a:t> (Convergence)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5E1576-EBF8-52EF-21EE-63D7DC78D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177" y="2043963"/>
            <a:ext cx="1937974" cy="10210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E825E63-3873-E74F-ECA7-33CEEF3070D2}"/>
              </a:ext>
            </a:extLst>
          </p:cNvPr>
          <p:cNvSpPr txBox="1"/>
          <p:nvPr/>
        </p:nvSpPr>
        <p:spPr>
          <a:xfrm>
            <a:off x="243300" y="1277038"/>
            <a:ext cx="10986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+mj-lt"/>
              </a:rPr>
              <a:t>Upper</a:t>
            </a:r>
            <a:r>
              <a:rPr lang="fr-FR" sz="2400" b="1" dirty="0">
                <a:latin typeface="+mj-lt"/>
              </a:rPr>
              <a:t> </a:t>
            </a:r>
            <a:r>
              <a:rPr lang="fr-FR" sz="2400" b="1" dirty="0" err="1">
                <a:latin typeface="+mj-lt"/>
              </a:rPr>
              <a:t>bound</a:t>
            </a:r>
            <a:r>
              <a:rPr lang="fr-FR" sz="2400" b="1" dirty="0">
                <a:latin typeface="+mj-lt"/>
              </a:rPr>
              <a:t>. </a:t>
            </a:r>
            <a:r>
              <a:rPr lang="fr-FR" sz="2400" dirty="0">
                <a:latin typeface="+mj-lt"/>
              </a:rPr>
              <a:t>Under Assumptions 1-3, for </a:t>
            </a:r>
            <a:r>
              <a:rPr lang="fr-FR" sz="2400" dirty="0" err="1">
                <a:latin typeface="+mj-lt"/>
              </a:rPr>
              <a:t>smooth</a:t>
            </a:r>
            <a:r>
              <a:rPr lang="fr-FR" sz="2400" dirty="0">
                <a:latin typeface="+mj-lt"/>
              </a:rPr>
              <a:t>, non-</a:t>
            </a:r>
            <a:r>
              <a:rPr lang="fr-FR" sz="2400" dirty="0" err="1">
                <a:latin typeface="+mj-lt"/>
              </a:rPr>
              <a:t>convex</a:t>
            </a:r>
            <a:r>
              <a:rPr lang="fr-FR" sz="2400" dirty="0">
                <a:latin typeface="+mj-lt"/>
              </a:rPr>
              <a:t> objectives: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68972F3-0E81-BA9A-4496-CDC9B4706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5" y="2223826"/>
            <a:ext cx="3354491" cy="6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29CE4B6-532F-2E42-EB99-38E11AF3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98" y="3343099"/>
            <a:ext cx="1766888" cy="1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8A0FF91-D467-C333-71E3-ED6D0835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64" y="3343099"/>
            <a:ext cx="3043032" cy="2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73A5110-EAB0-7FF8-73DF-60E28019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412" y="3690612"/>
            <a:ext cx="2720935" cy="2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86053AF1-A0DA-8D91-F939-D4BB0131945C}"/>
              </a:ext>
            </a:extLst>
          </p:cNvPr>
          <p:cNvSpPr/>
          <p:nvPr/>
        </p:nvSpPr>
        <p:spPr>
          <a:xfrm rot="5400000">
            <a:off x="5511082" y="2271501"/>
            <a:ext cx="327320" cy="1520046"/>
          </a:xfrm>
          <a:prstGeom prst="rightBrace">
            <a:avLst>
              <a:gd name="adj1" fmla="val 20449"/>
              <a:gd name="adj2" fmla="val 4876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31698A14-592A-D26A-B9A0-8F0CA43B4EDB}"/>
              </a:ext>
            </a:extLst>
          </p:cNvPr>
          <p:cNvSpPr/>
          <p:nvPr/>
        </p:nvSpPr>
        <p:spPr>
          <a:xfrm rot="5400000">
            <a:off x="7212512" y="2388327"/>
            <a:ext cx="283813" cy="1242884"/>
          </a:xfrm>
          <a:prstGeom prst="rightBrace">
            <a:avLst>
              <a:gd name="adj1" fmla="val 20449"/>
              <a:gd name="adj2" fmla="val 4876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DE85DB3-6F9C-D737-3B9A-21EC189FB041}"/>
              </a:ext>
            </a:extLst>
          </p:cNvPr>
          <p:cNvSpPr/>
          <p:nvPr/>
        </p:nvSpPr>
        <p:spPr>
          <a:xfrm>
            <a:off x="7090333" y="2554471"/>
            <a:ext cx="573120" cy="440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828C82-E9DD-C1B2-A2C1-CF65DB6951E9}"/>
              </a:ext>
            </a:extLst>
          </p:cNvPr>
          <p:cNvSpPr/>
          <p:nvPr/>
        </p:nvSpPr>
        <p:spPr>
          <a:xfrm>
            <a:off x="9185609" y="2043963"/>
            <a:ext cx="2328863" cy="950826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45515F8-6AB1-978E-BAFF-D82CA8AE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905" y="5869036"/>
            <a:ext cx="8875892" cy="7681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b="1" u="sng" dirty="0">
                <a:latin typeface="+mj-lt"/>
              </a:rPr>
              <a:t>Q: Can we reduce this variance?</a:t>
            </a:r>
          </a:p>
        </p:txBody>
      </p:sp>
      <p:pic>
        <p:nvPicPr>
          <p:cNvPr id="1028" name="Picture 4" descr="15.1">
            <a:extLst>
              <a:ext uri="{FF2B5EF4-FFF2-40B4-BE49-F238E27FC236}">
                <a16:creationId xmlns:a16="http://schemas.microsoft.com/office/drawing/2014/main" id="{3F14500B-0237-85F8-9BC1-0A363739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5" y="4577271"/>
            <a:ext cx="421200" cy="4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DDB1AE2-9021-9D64-7878-51AE8B42F6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1905" y="4490330"/>
            <a:ext cx="3900069" cy="5950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0D02C57-4646-C966-4E77-CA8240DE7F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0547" y="3843176"/>
            <a:ext cx="448376" cy="662374"/>
          </a:xfrm>
          <a:prstGeom prst="rect">
            <a:avLst/>
          </a:prstGeom>
        </p:spPr>
      </p:pic>
      <p:pic>
        <p:nvPicPr>
          <p:cNvPr id="1030" name="Picture 6" descr="15.1">
            <a:extLst>
              <a:ext uri="{FF2B5EF4-FFF2-40B4-BE49-F238E27FC236}">
                <a16:creationId xmlns:a16="http://schemas.microsoft.com/office/drawing/2014/main" id="{AC0311B8-925D-9194-F24C-D9583830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45" y="5264497"/>
            <a:ext cx="421200" cy="4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B0B46E4-97FF-2C4B-80DA-5223CCC144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49368" y="2435213"/>
            <a:ext cx="1779557" cy="78156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CDD1219-9BA9-D4C2-1923-CF198B9735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1679" y="2233423"/>
            <a:ext cx="1191143" cy="5868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C36E25F-AB0D-449A-B4AE-CCA196CAF7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0384" y="324148"/>
            <a:ext cx="724980" cy="57680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1E664A9-2C7A-FEB5-F941-B2AB84F7370B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618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E066D8AA-1D4A-B45C-4ACC-B125D7F45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484" y="2162648"/>
            <a:ext cx="1122529" cy="101339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29C9E82-3DF5-0A24-7E13-F205DE479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591" y="2257702"/>
            <a:ext cx="1183280" cy="13778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81D420-46A4-D81C-8E35-BF8BFADC3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761" y="4409048"/>
            <a:ext cx="981076" cy="13961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D1C7C29-7C87-DBD5-180F-F8B06A7D3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504" y="4637189"/>
            <a:ext cx="815278" cy="82243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A284343-F767-FD53-A458-BAE8F8464BD2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686763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36CE99-896A-7D9B-AF22-917CE8539BE8}"/>
              </a:ext>
            </a:extLst>
          </p:cNvPr>
          <p:cNvSpPr txBox="1"/>
          <p:nvPr/>
        </p:nvSpPr>
        <p:spPr>
          <a:xfrm>
            <a:off x="243300" y="1196369"/>
            <a:ext cx="6532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Variance Reduction. </a:t>
            </a:r>
            <a:r>
              <a:rPr lang="fr-FR" sz="2800" dirty="0" err="1">
                <a:latin typeface="+mj-lt"/>
              </a:rPr>
              <a:t>Leverage</a:t>
            </a:r>
            <a:r>
              <a:rPr lang="fr-FR" sz="2800" b="1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stale</a:t>
            </a:r>
            <a:r>
              <a:rPr lang="fr-FR" sz="2800" dirty="0">
                <a:latin typeface="+mj-lt"/>
              </a:rPr>
              <a:t> updates </a:t>
            </a:r>
            <a:br>
              <a:rPr lang="fr-FR" sz="2800" dirty="0">
                <a:latin typeface="+mj-lt"/>
              </a:rPr>
            </a:br>
            <a:r>
              <a:rPr lang="fr-FR" sz="2800" dirty="0">
                <a:latin typeface="+mj-lt"/>
              </a:rPr>
              <a:t>for non-</a:t>
            </a:r>
            <a:r>
              <a:rPr lang="fr-FR" sz="2800" dirty="0" err="1">
                <a:latin typeface="+mj-lt"/>
              </a:rPr>
              <a:t>participating</a:t>
            </a:r>
            <a:r>
              <a:rPr lang="fr-FR" sz="2800" dirty="0">
                <a:latin typeface="+mj-lt"/>
              </a:rPr>
              <a:t> clients </a:t>
            </a:r>
            <a:r>
              <a:rPr lang="fr-FR" sz="2800" baseline="30000" dirty="0">
                <a:latin typeface="+mj-lt"/>
              </a:rPr>
              <a:t>[Gu’21; </a:t>
            </a:r>
            <a:r>
              <a:rPr lang="fr-FR" sz="2800" u="sng" baseline="30000" dirty="0">
                <a:latin typeface="+mj-lt"/>
              </a:rPr>
              <a:t>Jhu’22</a:t>
            </a:r>
            <a:r>
              <a:rPr lang="fr-FR" sz="2800" baseline="30000" dirty="0">
                <a:latin typeface="+mj-lt"/>
              </a:rPr>
              <a:t>]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A914DFA-E3BF-8929-49FD-B3C8F147C1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761" y="1136931"/>
            <a:ext cx="2690897" cy="199564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9FEA53B-6697-9E63-AA8C-F26A7BBA2BFA}"/>
              </a:ext>
            </a:extLst>
          </p:cNvPr>
          <p:cNvSpPr txBox="1"/>
          <p:nvPr/>
        </p:nvSpPr>
        <p:spPr>
          <a:xfrm>
            <a:off x="8070299" y="117614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j-lt"/>
              </a:rPr>
              <a:t>Cloud server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0991574-5A7D-AD81-485E-319DE9FDC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5516" y="3011735"/>
            <a:ext cx="534687" cy="4935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2EB1281-F2B6-E881-F8F7-8E749744FF0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8937309" y="4409048"/>
            <a:ext cx="974787" cy="139614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E8032EB-A24A-DE64-B646-F138E0C60C2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9369540" y="4631554"/>
            <a:ext cx="815277" cy="8605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D67079-92C3-D9B3-7DD7-FE83AAAB5A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6188" y="4631856"/>
            <a:ext cx="1713875" cy="95142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DC053AF-C252-89E4-39FF-9DF24D045E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2382" y="3029009"/>
            <a:ext cx="976184" cy="6218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D3D6B3-EE51-1086-1755-A76FB1892F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2866" y="5875576"/>
            <a:ext cx="1000971" cy="7149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7D3567-8C98-2C0C-FCD3-336F8E7F15F2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0"/>
          </a:blip>
          <a:stretch>
            <a:fillRect/>
          </a:stretch>
        </p:blipFill>
        <p:spPr>
          <a:xfrm>
            <a:off x="8920980" y="5704369"/>
            <a:ext cx="1329210" cy="10593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4A291C-6EC8-8E5C-B20A-580A25DFA8A7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A687C9-FB59-052C-6F87-D5A471FD67C8}"/>
              </a:ext>
            </a:extLst>
          </p:cNvPr>
          <p:cNvSpPr txBox="1"/>
          <p:nvPr/>
        </p:nvSpPr>
        <p:spPr>
          <a:xfrm>
            <a:off x="4268093" y="1865074"/>
            <a:ext cx="1875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aseline="30000" dirty="0">
                <a:latin typeface="+mj-lt"/>
              </a:rPr>
              <a:t>[Yang’22; Yan’24]</a:t>
            </a:r>
            <a:endParaRPr lang="fr-FR" sz="2800" dirty="0">
              <a:latin typeface="+mj-lt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AB686DC1-1E06-A813-1141-39400A2B7A33}"/>
              </a:ext>
            </a:extLst>
          </p:cNvPr>
          <p:cNvSpPr txBox="1">
            <a:spLocks/>
          </p:cNvSpPr>
          <p:nvPr/>
        </p:nvSpPr>
        <p:spPr>
          <a:xfrm>
            <a:off x="244800" y="219600"/>
            <a:ext cx="11686763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RW2: U-</a:t>
            </a:r>
            <a:r>
              <a:rPr lang="fr-FR" dirty="0" err="1"/>
              <a:t>FedVARP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360FC6-B7FC-B7E6-C2A9-F17E47C33D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9038" y="546132"/>
            <a:ext cx="976184" cy="6218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C70D9A-FE9F-EEDF-8472-74F629FEB2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3322" y="565293"/>
            <a:ext cx="931372" cy="606803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C48DC88B-F1E2-6007-D780-6C2103A01ADD}"/>
              </a:ext>
            </a:extLst>
          </p:cNvPr>
          <p:cNvGrpSpPr/>
          <p:nvPr/>
        </p:nvGrpSpPr>
        <p:grpSpPr>
          <a:xfrm>
            <a:off x="344185" y="2725369"/>
            <a:ext cx="6266444" cy="2239723"/>
            <a:chOff x="344185" y="2725369"/>
            <a:chExt cx="6266444" cy="2239723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672AC0D8-E5AB-D822-414C-0480845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44185" y="2725369"/>
              <a:ext cx="5672703" cy="910232"/>
            </a:xfrm>
            <a:prstGeom prst="rect">
              <a:avLst/>
            </a:prstGeom>
          </p:spPr>
        </p:pic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B4BF851C-B314-B877-32AE-463C2906445B}"/>
                </a:ext>
              </a:extLst>
            </p:cNvPr>
            <p:cNvGrpSpPr/>
            <p:nvPr/>
          </p:nvGrpSpPr>
          <p:grpSpPr>
            <a:xfrm>
              <a:off x="1722050" y="3066327"/>
              <a:ext cx="4888579" cy="1898765"/>
              <a:chOff x="1722050" y="3066327"/>
              <a:chExt cx="4888579" cy="1898765"/>
            </a:xfrm>
          </p:grpSpPr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0D505FF-F638-8FAA-1846-067131A4F705}"/>
                  </a:ext>
                </a:extLst>
              </p:cNvPr>
              <p:cNvSpPr txBox="1"/>
              <p:nvPr/>
            </p:nvSpPr>
            <p:spPr>
              <a:xfrm>
                <a:off x="1722050" y="4503427"/>
                <a:ext cx="4888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latin typeface="+mj-lt"/>
                  </a:rPr>
                  <a:t>memory </a:t>
                </a:r>
                <a:r>
                  <a:rPr lang="fr-FR" sz="2400" dirty="0" err="1">
                    <a:latin typeface="+mj-lt"/>
                  </a:rPr>
                  <a:t>term</a:t>
                </a:r>
                <a:r>
                  <a:rPr lang="fr-FR" sz="2400" dirty="0">
                    <a:latin typeface="+mj-lt"/>
                  </a:rPr>
                  <a:t>: </a:t>
                </a:r>
                <a:r>
                  <a:rPr lang="fr-FR" sz="2400" dirty="0" err="1">
                    <a:latin typeface="+mj-lt"/>
                  </a:rPr>
                  <a:t>stale</a:t>
                </a:r>
                <a:r>
                  <a:rPr lang="fr-FR" sz="2400" dirty="0">
                    <a:latin typeface="+mj-lt"/>
                  </a:rPr>
                  <a:t> update of client i </a:t>
                </a:r>
              </a:p>
            </p:txBody>
          </p: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D29BD89E-2B93-0194-252F-3F9099DBB4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89131" y="3258513"/>
                <a:ext cx="0" cy="12449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1D8BAA0B-BF24-7C11-D42D-5FB22D51C3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7930" y="3066327"/>
                <a:ext cx="0" cy="137466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AFD92314-655E-05B8-51DF-519CF76B72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85634" y="3011735"/>
            <a:ext cx="544429" cy="5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00B3BE4E-D4C6-3149-7CE3-ECD1944F7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761" y="1136931"/>
            <a:ext cx="2690897" cy="199564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73E24F9-9732-C673-C027-91ED9A5CF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016" y="2805140"/>
            <a:ext cx="2219485" cy="12538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56C90C-4B9B-3BAF-AE54-0E9A7230D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499" y="2156555"/>
            <a:ext cx="1130189" cy="10135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81D420-46A4-D81C-8E35-BF8BFADC3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761" y="4409048"/>
            <a:ext cx="981076" cy="139614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D1C7C29-7C87-DBD5-180F-F8B06A7D3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504" y="4637189"/>
            <a:ext cx="815278" cy="8224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535F37D-FCC2-C21C-CE5B-DC82376C1E4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37309" y="4409048"/>
            <a:ext cx="974787" cy="1396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21C178-AE35-5EBC-7E05-B911C7B2ABA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69540" y="4631554"/>
            <a:ext cx="815277" cy="86057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8CBB3F5-9FBD-40A6-D12C-C71811ABCE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2875" y="4645409"/>
            <a:ext cx="1460500" cy="9271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1F1E567-3988-B501-87B3-643AC5DF911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" r="36138" b="-4012"/>
          <a:stretch/>
        </p:blipFill>
        <p:spPr>
          <a:xfrm>
            <a:off x="9653330" y="3756483"/>
            <a:ext cx="1076358" cy="5634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C7D1F91-F721-4B1B-133B-A7EFCA521F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2866" y="5875576"/>
            <a:ext cx="1000971" cy="7149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2D9531E-9B23-1EE3-6AAA-43BD1BEC66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9591" y="2257702"/>
            <a:ext cx="1183280" cy="137789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134763C-CB71-B2E0-41EF-FAE97D0748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516" y="3011735"/>
            <a:ext cx="534687" cy="4935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A33860-BF17-8970-F9CE-DD60D983D0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20980" y="5704369"/>
            <a:ext cx="1329210" cy="10593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88DF6F-3B6E-C4C4-B991-D7A91A4F41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13002" y="2132886"/>
            <a:ext cx="1059946" cy="69592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B3D99ED-FE7D-769F-0504-D52BC889B7C8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7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59FE7F5-A7F5-7F33-F5C7-C62B4F937A6A}"/>
              </a:ext>
            </a:extLst>
          </p:cNvPr>
          <p:cNvGrpSpPr/>
          <p:nvPr/>
        </p:nvGrpSpPr>
        <p:grpSpPr>
          <a:xfrm>
            <a:off x="344185" y="2725369"/>
            <a:ext cx="6266444" cy="2239723"/>
            <a:chOff x="344185" y="2725369"/>
            <a:chExt cx="6266444" cy="2239723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F8F691B1-FF2E-AD65-F566-38168BECC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44185" y="2725369"/>
              <a:ext cx="5672703" cy="910232"/>
            </a:xfrm>
            <a:prstGeom prst="rect">
              <a:avLst/>
            </a:prstGeom>
          </p:spPr>
        </p:pic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02914287-CF68-83C5-E25B-9FBAD635A36F}"/>
                </a:ext>
              </a:extLst>
            </p:cNvPr>
            <p:cNvGrpSpPr/>
            <p:nvPr/>
          </p:nvGrpSpPr>
          <p:grpSpPr>
            <a:xfrm>
              <a:off x="1722050" y="3066327"/>
              <a:ext cx="4888579" cy="1898765"/>
              <a:chOff x="1722050" y="3066327"/>
              <a:chExt cx="4888579" cy="1898765"/>
            </a:xfrm>
          </p:grpSpPr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DBC1778-46D0-2B6B-D5E7-215A6C494BDF}"/>
                  </a:ext>
                </a:extLst>
              </p:cNvPr>
              <p:cNvSpPr txBox="1"/>
              <p:nvPr/>
            </p:nvSpPr>
            <p:spPr>
              <a:xfrm>
                <a:off x="1722050" y="4503427"/>
                <a:ext cx="4888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latin typeface="+mj-lt"/>
                  </a:rPr>
                  <a:t>memory </a:t>
                </a:r>
                <a:r>
                  <a:rPr lang="fr-FR" sz="2400" dirty="0" err="1">
                    <a:latin typeface="+mj-lt"/>
                  </a:rPr>
                  <a:t>term</a:t>
                </a:r>
                <a:r>
                  <a:rPr lang="fr-FR" sz="2400" dirty="0">
                    <a:latin typeface="+mj-lt"/>
                  </a:rPr>
                  <a:t>: </a:t>
                </a:r>
                <a:r>
                  <a:rPr lang="fr-FR" sz="2400" dirty="0" err="1">
                    <a:latin typeface="+mj-lt"/>
                  </a:rPr>
                  <a:t>stale</a:t>
                </a:r>
                <a:r>
                  <a:rPr lang="fr-FR" sz="2400" dirty="0">
                    <a:latin typeface="+mj-lt"/>
                  </a:rPr>
                  <a:t> update of client i </a:t>
                </a:r>
              </a:p>
            </p:txBody>
          </p: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9F50C31C-9B5B-19CC-D0EC-CE27CB69E3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89131" y="3258513"/>
                <a:ext cx="0" cy="12449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52BA5A0D-E5E7-3963-21A1-6CA5BB4F54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7930" y="3066327"/>
                <a:ext cx="0" cy="137466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itre 1">
            <a:extLst>
              <a:ext uri="{FF2B5EF4-FFF2-40B4-BE49-F238E27FC236}">
                <a16:creationId xmlns:a16="http://schemas.microsoft.com/office/drawing/2014/main" id="{035A9D67-24B8-93C6-440C-84C3218DDFA1}"/>
              </a:ext>
            </a:extLst>
          </p:cNvPr>
          <p:cNvSpPr txBox="1">
            <a:spLocks/>
          </p:cNvSpPr>
          <p:nvPr/>
        </p:nvSpPr>
        <p:spPr>
          <a:xfrm>
            <a:off x="244800" y="219600"/>
            <a:ext cx="11686763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RW2: U-</a:t>
            </a:r>
            <a:r>
              <a:rPr lang="fr-FR" dirty="0" err="1"/>
              <a:t>FedVARP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ECF7C3-47BF-2B9A-FF61-36AF84AC0D96}"/>
              </a:ext>
            </a:extLst>
          </p:cNvPr>
          <p:cNvSpPr txBox="1"/>
          <p:nvPr/>
        </p:nvSpPr>
        <p:spPr>
          <a:xfrm>
            <a:off x="8070299" y="117614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j-lt"/>
              </a:rPr>
              <a:t>Cloud server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E8B7AB-D389-6EF8-BC68-8BD666BEA7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09038" y="546132"/>
            <a:ext cx="976184" cy="6218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5C25FC-DC83-C806-11E9-52E0F3B9AAE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03322" y="565293"/>
            <a:ext cx="931372" cy="60680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6E5371F-1BCE-08DC-A3B5-5CC07056F13E}"/>
              </a:ext>
            </a:extLst>
          </p:cNvPr>
          <p:cNvSpPr txBox="1"/>
          <p:nvPr/>
        </p:nvSpPr>
        <p:spPr>
          <a:xfrm>
            <a:off x="243300" y="1196369"/>
            <a:ext cx="6532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Variance Reduction. </a:t>
            </a:r>
            <a:r>
              <a:rPr lang="fr-FR" sz="2800" dirty="0" err="1">
                <a:latin typeface="+mj-lt"/>
              </a:rPr>
              <a:t>Leverage</a:t>
            </a:r>
            <a:r>
              <a:rPr lang="fr-FR" sz="2800" b="1" dirty="0">
                <a:latin typeface="+mj-lt"/>
              </a:rPr>
              <a:t> </a:t>
            </a:r>
            <a:r>
              <a:rPr lang="fr-FR" sz="2800" dirty="0" err="1">
                <a:latin typeface="+mj-lt"/>
              </a:rPr>
              <a:t>stale</a:t>
            </a:r>
            <a:r>
              <a:rPr lang="fr-FR" sz="2800" dirty="0">
                <a:latin typeface="+mj-lt"/>
              </a:rPr>
              <a:t> updates </a:t>
            </a:r>
            <a:br>
              <a:rPr lang="fr-FR" sz="2800" dirty="0">
                <a:latin typeface="+mj-lt"/>
              </a:rPr>
            </a:br>
            <a:r>
              <a:rPr lang="fr-FR" sz="2800" dirty="0">
                <a:latin typeface="+mj-lt"/>
              </a:rPr>
              <a:t>for non-</a:t>
            </a:r>
            <a:r>
              <a:rPr lang="fr-FR" sz="2800" dirty="0" err="1">
                <a:latin typeface="+mj-lt"/>
              </a:rPr>
              <a:t>participating</a:t>
            </a:r>
            <a:r>
              <a:rPr lang="fr-FR" sz="2800" dirty="0">
                <a:latin typeface="+mj-lt"/>
              </a:rPr>
              <a:t> clients </a:t>
            </a:r>
            <a:r>
              <a:rPr lang="fr-FR" sz="2800" baseline="30000" dirty="0">
                <a:latin typeface="+mj-lt"/>
              </a:rPr>
              <a:t>[Gu’21; </a:t>
            </a:r>
            <a:r>
              <a:rPr lang="fr-FR" sz="2800" u="sng" baseline="30000" dirty="0">
                <a:latin typeface="+mj-lt"/>
              </a:rPr>
              <a:t>Jhu’22</a:t>
            </a:r>
            <a:r>
              <a:rPr lang="fr-FR" sz="2800" baseline="30000" dirty="0">
                <a:latin typeface="+mj-lt"/>
              </a:rPr>
              <a:t>]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F2D00F4-FBE5-7B79-7666-CE59552B9AD2}"/>
              </a:ext>
            </a:extLst>
          </p:cNvPr>
          <p:cNvSpPr txBox="1"/>
          <p:nvPr/>
        </p:nvSpPr>
        <p:spPr>
          <a:xfrm>
            <a:off x="4268093" y="1865074"/>
            <a:ext cx="1875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aseline="30000" dirty="0">
                <a:latin typeface="+mj-lt"/>
              </a:rPr>
              <a:t>[Yang’22; Yan’24]</a:t>
            </a:r>
            <a:endParaRPr lang="fr-FR" sz="2800" dirty="0">
              <a:latin typeface="+mj-lt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1306315F-BBB6-7504-D67B-8DAB1DC7F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00910" y="3760699"/>
            <a:ext cx="544429" cy="5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72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B814C6-C7E5-1CEE-28B7-EA9329A68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260" y="1134369"/>
            <a:ext cx="5498938" cy="549893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E1A3DB3-FB73-B279-3D0D-E9F1BCCA5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533" y="1855911"/>
            <a:ext cx="1329210" cy="1059371"/>
          </a:xfrm>
          <a:prstGeom prst="rect">
            <a:avLst/>
          </a:prstGeom>
        </p:spPr>
      </p:pic>
      <p:sp>
        <p:nvSpPr>
          <p:cNvPr id="55" name="Bulle rectangulaire à coins arrondis 54">
            <a:extLst>
              <a:ext uri="{FF2B5EF4-FFF2-40B4-BE49-F238E27FC236}">
                <a16:creationId xmlns:a16="http://schemas.microsoft.com/office/drawing/2014/main" id="{D186277A-43C1-1AFE-3101-10D81FF540E2}"/>
              </a:ext>
            </a:extLst>
          </p:cNvPr>
          <p:cNvSpPr/>
          <p:nvPr/>
        </p:nvSpPr>
        <p:spPr>
          <a:xfrm>
            <a:off x="7655294" y="4183522"/>
            <a:ext cx="1528187" cy="646331"/>
          </a:xfrm>
          <a:prstGeom prst="wedgeRoundRectCallout">
            <a:avLst>
              <a:gd name="adj1" fmla="val -111915"/>
              <a:gd name="adj2" fmla="val 80606"/>
              <a:gd name="adj3" fmla="val 16667"/>
            </a:avLst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Client 2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quits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participation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910BBBD-1BA8-690B-D3C3-E68BDCDBE560}"/>
              </a:ext>
            </a:extLst>
          </p:cNvPr>
          <p:cNvCxnSpPr>
            <a:cxnSpLocks/>
          </p:cNvCxnSpPr>
          <p:nvPr/>
        </p:nvCxnSpPr>
        <p:spPr>
          <a:xfrm flipV="1">
            <a:off x="6643944" y="4280713"/>
            <a:ext cx="2309945" cy="724680"/>
          </a:xfrm>
          <a:prstGeom prst="line">
            <a:avLst/>
          </a:prstGeom>
          <a:ln w="50800" cap="rnd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orme libre 120">
            <a:extLst>
              <a:ext uri="{FF2B5EF4-FFF2-40B4-BE49-F238E27FC236}">
                <a16:creationId xmlns:a16="http://schemas.microsoft.com/office/drawing/2014/main" id="{3FDD2005-19D3-0211-0B66-29F9FBCDEE02}"/>
              </a:ext>
            </a:extLst>
          </p:cNvPr>
          <p:cNvSpPr/>
          <p:nvPr/>
        </p:nvSpPr>
        <p:spPr>
          <a:xfrm>
            <a:off x="6643944" y="3671369"/>
            <a:ext cx="503739" cy="1325059"/>
          </a:xfrm>
          <a:custGeom>
            <a:avLst/>
            <a:gdLst>
              <a:gd name="connsiteX0" fmla="*/ 0 w 504208"/>
              <a:gd name="connsiteY0" fmla="*/ 1325059 h 1325059"/>
              <a:gd name="connsiteX1" fmla="*/ 158788 w 504208"/>
              <a:gd name="connsiteY1" fmla="*/ 1171746 h 1325059"/>
              <a:gd name="connsiteX2" fmla="*/ 306626 w 504208"/>
              <a:gd name="connsiteY2" fmla="*/ 876072 h 1325059"/>
              <a:gd name="connsiteX3" fmla="*/ 421610 w 504208"/>
              <a:gd name="connsiteY3" fmla="*/ 613250 h 1325059"/>
              <a:gd name="connsiteX4" fmla="*/ 503742 w 504208"/>
              <a:gd name="connsiteY4" fmla="*/ 301150 h 1325059"/>
              <a:gd name="connsiteX5" fmla="*/ 448987 w 504208"/>
              <a:gd name="connsiteY5" fmla="*/ 0 h 13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208" h="1325059">
                <a:moveTo>
                  <a:pt x="0" y="1325059"/>
                </a:moveTo>
                <a:cubicBezTo>
                  <a:pt x="53842" y="1285818"/>
                  <a:pt x="107684" y="1246577"/>
                  <a:pt x="158788" y="1171746"/>
                </a:cubicBezTo>
                <a:cubicBezTo>
                  <a:pt x="209892" y="1096915"/>
                  <a:pt x="262822" y="969155"/>
                  <a:pt x="306626" y="876072"/>
                </a:cubicBezTo>
                <a:cubicBezTo>
                  <a:pt x="350430" y="782989"/>
                  <a:pt x="388757" y="709070"/>
                  <a:pt x="421610" y="613250"/>
                </a:cubicBezTo>
                <a:cubicBezTo>
                  <a:pt x="454463" y="517430"/>
                  <a:pt x="499179" y="403358"/>
                  <a:pt x="503742" y="301150"/>
                </a:cubicBezTo>
                <a:cubicBezTo>
                  <a:pt x="508305" y="198942"/>
                  <a:pt x="478646" y="99471"/>
                  <a:pt x="448987" y="0"/>
                </a:cubicBezTo>
              </a:path>
            </a:pathLst>
          </a:custGeom>
          <a:noFill/>
          <a:ln w="57150" cap="rnd"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Forme libre 118">
            <a:extLst>
              <a:ext uri="{FF2B5EF4-FFF2-40B4-BE49-F238E27FC236}">
                <a16:creationId xmlns:a16="http://schemas.microsoft.com/office/drawing/2014/main" id="{A9B8FBF2-5E24-513F-2090-64B4E76560D7}"/>
              </a:ext>
            </a:extLst>
          </p:cNvPr>
          <p:cNvSpPr/>
          <p:nvPr/>
        </p:nvSpPr>
        <p:spPr>
          <a:xfrm>
            <a:off x="4832798" y="3679309"/>
            <a:ext cx="1785158" cy="1325059"/>
          </a:xfrm>
          <a:custGeom>
            <a:avLst/>
            <a:gdLst>
              <a:gd name="connsiteX0" fmla="*/ 1837505 w 1837505"/>
              <a:gd name="connsiteY0" fmla="*/ 1325059 h 1325059"/>
              <a:gd name="connsiteX1" fmla="*/ 1613011 w 1837505"/>
              <a:gd name="connsiteY1" fmla="*/ 1314108 h 1325059"/>
              <a:gd name="connsiteX2" fmla="*/ 1388518 w 1837505"/>
              <a:gd name="connsiteY2" fmla="*/ 1303157 h 1325059"/>
              <a:gd name="connsiteX3" fmla="*/ 1153074 w 1837505"/>
              <a:gd name="connsiteY3" fmla="*/ 1292206 h 1325059"/>
              <a:gd name="connsiteX4" fmla="*/ 950482 w 1837505"/>
              <a:gd name="connsiteY4" fmla="*/ 1270305 h 1325059"/>
              <a:gd name="connsiteX5" fmla="*/ 873826 w 1837505"/>
              <a:gd name="connsiteY5" fmla="*/ 1253878 h 1325059"/>
              <a:gd name="connsiteX6" fmla="*/ 600053 w 1837505"/>
              <a:gd name="connsiteY6" fmla="*/ 1188173 h 1325059"/>
              <a:gd name="connsiteX7" fmla="*/ 211296 w 1837505"/>
              <a:gd name="connsiteY7" fmla="*/ 947253 h 1325059"/>
              <a:gd name="connsiteX8" fmla="*/ 8705 w 1837505"/>
              <a:gd name="connsiteY8" fmla="*/ 0 h 13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7505" h="1325059">
                <a:moveTo>
                  <a:pt x="1837505" y="1325059"/>
                </a:moveTo>
                <a:lnTo>
                  <a:pt x="1613011" y="1314108"/>
                </a:lnTo>
                <a:lnTo>
                  <a:pt x="1388518" y="1303157"/>
                </a:lnTo>
                <a:cubicBezTo>
                  <a:pt x="1311862" y="1299507"/>
                  <a:pt x="1226080" y="1297681"/>
                  <a:pt x="1153074" y="1292206"/>
                </a:cubicBezTo>
                <a:cubicBezTo>
                  <a:pt x="1080068" y="1286731"/>
                  <a:pt x="997023" y="1276693"/>
                  <a:pt x="950482" y="1270305"/>
                </a:cubicBezTo>
                <a:cubicBezTo>
                  <a:pt x="903941" y="1263917"/>
                  <a:pt x="873826" y="1253878"/>
                  <a:pt x="873826" y="1253878"/>
                </a:cubicBezTo>
                <a:cubicBezTo>
                  <a:pt x="815421" y="1240189"/>
                  <a:pt x="710475" y="1239277"/>
                  <a:pt x="600053" y="1188173"/>
                </a:cubicBezTo>
                <a:cubicBezTo>
                  <a:pt x="489631" y="1137069"/>
                  <a:pt x="309854" y="1145282"/>
                  <a:pt x="211296" y="947253"/>
                </a:cubicBezTo>
                <a:cubicBezTo>
                  <a:pt x="112738" y="749224"/>
                  <a:pt x="-37836" y="36503"/>
                  <a:pt x="8705" y="0"/>
                </a:cubicBezTo>
              </a:path>
            </a:pathLst>
          </a:custGeom>
          <a:noFill/>
          <a:ln w="57150" cap="rnd">
            <a:solidFill>
              <a:srgbClr val="7030A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7AEA674-2E0A-B29C-096C-018CF554A0BF}"/>
              </a:ext>
            </a:extLst>
          </p:cNvPr>
          <p:cNvGrpSpPr/>
          <p:nvPr/>
        </p:nvGrpSpPr>
        <p:grpSpPr>
          <a:xfrm>
            <a:off x="3927566" y="2333896"/>
            <a:ext cx="3178628" cy="3439887"/>
            <a:chOff x="3927566" y="2333896"/>
            <a:chExt cx="3178628" cy="3439887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8E9B0336-0A0B-8A5A-6016-42795104BA91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V="1">
              <a:off x="4406198" y="5007427"/>
              <a:ext cx="2264568" cy="653144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78F31123-FA14-AC5F-2826-2578912D00FC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V="1">
              <a:off x="5778137" y="4580708"/>
              <a:ext cx="1153886" cy="339986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080607A5-1B49-5BCB-A065-4C42FDBB4411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flipV="1">
              <a:off x="6531429" y="4362993"/>
              <a:ext cx="574765" cy="19247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BA6A985-CAEE-50C4-1705-48F770C8D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6633" y="3864253"/>
              <a:ext cx="1444796" cy="389971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83692549-5574-BEE5-9F31-6B78224AA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0845" y="3646626"/>
              <a:ext cx="593795" cy="174347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78F8C953-8CEE-396F-1665-03AAA1BBE2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5622" y="3317966"/>
              <a:ext cx="1092120" cy="271877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18372C5A-CA4C-25B5-75A9-9B7732D44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2571" y="3202665"/>
              <a:ext cx="222069" cy="6496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619B1E4F-CC52-5EDA-4075-167DFD8857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0647" y="2573161"/>
              <a:ext cx="575170" cy="115565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994AEEC2-5508-AD70-FB65-D2018FEEF6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8434" y="2390546"/>
              <a:ext cx="72411" cy="34415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5780A4DB-2BB4-E27B-EA7D-BC786EE56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7691" y="3006282"/>
              <a:ext cx="788126" cy="185760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941C7CD0-6973-8AFE-574E-7A624D868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7691" y="2797539"/>
              <a:ext cx="870051" cy="174347"/>
            </a:xfrm>
            <a:prstGeom prst="line">
              <a:avLst/>
            </a:prstGeom>
            <a:ln w="381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ECF258E-41A2-1F3B-A34F-7099C2C41A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8232" y="2483074"/>
              <a:ext cx="178728" cy="57326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40FDB979-1330-855E-6928-62B648828221}"/>
                </a:ext>
              </a:extLst>
            </p:cNvPr>
            <p:cNvSpPr/>
            <p:nvPr/>
          </p:nvSpPr>
          <p:spPr>
            <a:xfrm>
              <a:off x="3927566" y="5669280"/>
              <a:ext cx="444137" cy="104503"/>
            </a:xfrm>
            <a:custGeom>
              <a:avLst/>
              <a:gdLst>
                <a:gd name="connsiteX0" fmla="*/ 0 w 444137"/>
                <a:gd name="connsiteY0" fmla="*/ 104503 h 104503"/>
                <a:gd name="connsiteX1" fmla="*/ 444137 w 444137"/>
                <a:gd name="connsiteY1" fmla="*/ 0 h 10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137" h="104503">
                  <a:moveTo>
                    <a:pt x="0" y="104503"/>
                  </a:moveTo>
                  <a:lnTo>
                    <a:pt x="444137" y="0"/>
                  </a:ln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FD8985BE-06D1-B59F-8A9E-E5063CC1434E}"/>
                </a:ext>
              </a:extLst>
            </p:cNvPr>
            <p:cNvSpPr/>
            <p:nvPr/>
          </p:nvSpPr>
          <p:spPr>
            <a:xfrm>
              <a:off x="5703328" y="4937758"/>
              <a:ext cx="967438" cy="69669"/>
            </a:xfrm>
            <a:custGeom>
              <a:avLst/>
              <a:gdLst>
                <a:gd name="connsiteX0" fmla="*/ 967438 w 967438"/>
                <a:gd name="connsiteY0" fmla="*/ 69669 h 69669"/>
                <a:gd name="connsiteX1" fmla="*/ 786 w 967438"/>
                <a:gd name="connsiteY1" fmla="*/ 0 h 6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7438" h="69669">
                  <a:moveTo>
                    <a:pt x="967438" y="69669"/>
                  </a:moveTo>
                  <a:cubicBezTo>
                    <a:pt x="472500" y="44269"/>
                    <a:pt x="-22437" y="18869"/>
                    <a:pt x="786" y="0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9285EB1D-EE4D-5CC2-5B5B-27DAA63A83D7}"/>
                </a:ext>
              </a:extLst>
            </p:cNvPr>
            <p:cNvSpPr/>
            <p:nvPr/>
          </p:nvSpPr>
          <p:spPr>
            <a:xfrm>
              <a:off x="6470469" y="4563291"/>
              <a:ext cx="461554" cy="17417"/>
            </a:xfrm>
            <a:custGeom>
              <a:avLst/>
              <a:gdLst>
                <a:gd name="connsiteX0" fmla="*/ 461554 w 461554"/>
                <a:gd name="connsiteY0" fmla="*/ 17417 h 17417"/>
                <a:gd name="connsiteX1" fmla="*/ 0 w 461554"/>
                <a:gd name="connsiteY1" fmla="*/ 0 h 1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554" h="17417">
                  <a:moveTo>
                    <a:pt x="461554" y="17417"/>
                  </a:moveTo>
                  <a:cubicBezTo>
                    <a:pt x="262708" y="14514"/>
                    <a:pt x="63863" y="11611"/>
                    <a:pt x="0" y="0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CB65D77F-6028-87D1-45CD-897B3E63FDF4}"/>
                </a:ext>
              </a:extLst>
            </p:cNvPr>
            <p:cNvSpPr/>
            <p:nvPr/>
          </p:nvSpPr>
          <p:spPr>
            <a:xfrm>
              <a:off x="5007429" y="4258490"/>
              <a:ext cx="2098765" cy="104503"/>
            </a:xfrm>
            <a:custGeom>
              <a:avLst/>
              <a:gdLst>
                <a:gd name="connsiteX0" fmla="*/ 2098765 w 2098765"/>
                <a:gd name="connsiteY0" fmla="*/ 104503 h 104503"/>
                <a:gd name="connsiteX1" fmla="*/ 1323702 w 2098765"/>
                <a:gd name="connsiteY1" fmla="*/ 95794 h 104503"/>
                <a:gd name="connsiteX2" fmla="*/ 618308 w 2098765"/>
                <a:gd name="connsiteY2" fmla="*/ 60960 h 104503"/>
                <a:gd name="connsiteX3" fmla="*/ 130628 w 2098765"/>
                <a:gd name="connsiteY3" fmla="*/ 17417 h 104503"/>
                <a:gd name="connsiteX4" fmla="*/ 0 w 2098765"/>
                <a:gd name="connsiteY4" fmla="*/ 0 h 10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765" h="104503">
                  <a:moveTo>
                    <a:pt x="2098765" y="104503"/>
                  </a:moveTo>
                  <a:lnTo>
                    <a:pt x="1323702" y="95794"/>
                  </a:lnTo>
                  <a:cubicBezTo>
                    <a:pt x="1076959" y="88537"/>
                    <a:pt x="817154" y="74023"/>
                    <a:pt x="618308" y="60960"/>
                  </a:cubicBezTo>
                  <a:cubicBezTo>
                    <a:pt x="419462" y="47897"/>
                    <a:pt x="233679" y="27577"/>
                    <a:pt x="130628" y="17417"/>
                  </a:cubicBezTo>
                  <a:cubicBezTo>
                    <a:pt x="27577" y="7257"/>
                    <a:pt x="13788" y="3628"/>
                    <a:pt x="0" y="0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E0E9E844-0C5F-F67A-6AF6-C4616973EBB1}"/>
                </a:ext>
              </a:extLst>
            </p:cNvPr>
            <p:cNvSpPr/>
            <p:nvPr/>
          </p:nvSpPr>
          <p:spPr>
            <a:xfrm>
              <a:off x="5930537" y="3831770"/>
              <a:ext cx="679269" cy="12720"/>
            </a:xfrm>
            <a:custGeom>
              <a:avLst/>
              <a:gdLst>
                <a:gd name="connsiteX0" fmla="*/ 679269 w 679269"/>
                <a:gd name="connsiteY0" fmla="*/ 8709 h 12720"/>
                <a:gd name="connsiteX1" fmla="*/ 287383 w 679269"/>
                <a:gd name="connsiteY1" fmla="*/ 8709 h 12720"/>
                <a:gd name="connsiteX2" fmla="*/ 0 w 679269"/>
                <a:gd name="connsiteY2" fmla="*/ 0 h 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9269" h="12720">
                  <a:moveTo>
                    <a:pt x="679269" y="8709"/>
                  </a:moveTo>
                  <a:lnTo>
                    <a:pt x="287383" y="8709"/>
                  </a:lnTo>
                  <a:cubicBezTo>
                    <a:pt x="174171" y="7257"/>
                    <a:pt x="27577" y="23223"/>
                    <a:pt x="0" y="0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FDDAF86F-64F0-9841-C350-EF6623C6EAED}"/>
                </a:ext>
              </a:extLst>
            </p:cNvPr>
            <p:cNvSpPr/>
            <p:nvPr/>
          </p:nvSpPr>
          <p:spPr>
            <a:xfrm>
              <a:off x="5085806" y="3605347"/>
              <a:ext cx="1724297" cy="19092"/>
            </a:xfrm>
            <a:custGeom>
              <a:avLst/>
              <a:gdLst>
                <a:gd name="connsiteX0" fmla="*/ 1724297 w 1724297"/>
                <a:gd name="connsiteY0" fmla="*/ 0 h 19092"/>
                <a:gd name="connsiteX1" fmla="*/ 1036320 w 1724297"/>
                <a:gd name="connsiteY1" fmla="*/ 17417 h 19092"/>
                <a:gd name="connsiteX2" fmla="*/ 0 w 1724297"/>
                <a:gd name="connsiteY2" fmla="*/ 17417 h 1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4297" h="19092">
                  <a:moveTo>
                    <a:pt x="1724297" y="0"/>
                  </a:moveTo>
                  <a:cubicBezTo>
                    <a:pt x="1524000" y="7257"/>
                    <a:pt x="1323703" y="14514"/>
                    <a:pt x="1036320" y="17417"/>
                  </a:cubicBezTo>
                  <a:cubicBezTo>
                    <a:pt x="748937" y="20320"/>
                    <a:pt x="374468" y="18868"/>
                    <a:pt x="0" y="17417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ED472F6A-700A-75CC-6EAE-719FE5EA23F4}"/>
                </a:ext>
              </a:extLst>
            </p:cNvPr>
            <p:cNvSpPr/>
            <p:nvPr/>
          </p:nvSpPr>
          <p:spPr>
            <a:xfrm>
              <a:off x="6296297" y="3291839"/>
              <a:ext cx="243840" cy="0"/>
            </a:xfrm>
            <a:custGeom>
              <a:avLst/>
              <a:gdLst>
                <a:gd name="connsiteX0" fmla="*/ 243840 w 243840"/>
                <a:gd name="connsiteY0" fmla="*/ 0 h 0"/>
                <a:gd name="connsiteX1" fmla="*/ 0 w 2438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>
                  <a:moveTo>
                    <a:pt x="243840" y="0"/>
                  </a:moveTo>
                  <a:lnTo>
                    <a:pt x="0" y="0"/>
                  </a:ln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BE2E570C-A8D4-1B19-F321-0489D5FF622A}"/>
                </a:ext>
              </a:extLst>
            </p:cNvPr>
            <p:cNvSpPr/>
            <p:nvPr/>
          </p:nvSpPr>
          <p:spPr>
            <a:xfrm>
              <a:off x="5294811" y="3187336"/>
              <a:ext cx="1532709" cy="52251"/>
            </a:xfrm>
            <a:custGeom>
              <a:avLst/>
              <a:gdLst>
                <a:gd name="connsiteX0" fmla="*/ 1532709 w 1532709"/>
                <a:gd name="connsiteY0" fmla="*/ 0 h 52251"/>
                <a:gd name="connsiteX1" fmla="*/ 1402080 w 1532709"/>
                <a:gd name="connsiteY1" fmla="*/ 0 h 52251"/>
                <a:gd name="connsiteX2" fmla="*/ 687978 w 1532709"/>
                <a:gd name="connsiteY2" fmla="*/ 17417 h 52251"/>
                <a:gd name="connsiteX3" fmla="*/ 0 w 1532709"/>
                <a:gd name="connsiteY3" fmla="*/ 52251 h 5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2709" h="52251">
                  <a:moveTo>
                    <a:pt x="1532709" y="0"/>
                  </a:moveTo>
                  <a:lnTo>
                    <a:pt x="1402080" y="0"/>
                  </a:lnTo>
                  <a:lnTo>
                    <a:pt x="687978" y="17417"/>
                  </a:lnTo>
                  <a:cubicBezTo>
                    <a:pt x="454298" y="26126"/>
                    <a:pt x="227149" y="39188"/>
                    <a:pt x="0" y="52251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4DE2611A-61CB-2BB4-94FA-0F250E7E83FA}"/>
                </a:ext>
              </a:extLst>
            </p:cNvPr>
            <p:cNvSpPr/>
            <p:nvPr/>
          </p:nvSpPr>
          <p:spPr>
            <a:xfrm>
              <a:off x="5225143" y="2969622"/>
              <a:ext cx="1280160" cy="60960"/>
            </a:xfrm>
            <a:custGeom>
              <a:avLst/>
              <a:gdLst>
                <a:gd name="connsiteX0" fmla="*/ 1280160 w 1280160"/>
                <a:gd name="connsiteY0" fmla="*/ 0 h 60960"/>
                <a:gd name="connsiteX1" fmla="*/ 748937 w 1280160"/>
                <a:gd name="connsiteY1" fmla="*/ 8708 h 60960"/>
                <a:gd name="connsiteX2" fmla="*/ 322217 w 1280160"/>
                <a:gd name="connsiteY2" fmla="*/ 26125 h 60960"/>
                <a:gd name="connsiteX3" fmla="*/ 0 w 1280160"/>
                <a:gd name="connsiteY3" fmla="*/ 60960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160" h="60960">
                  <a:moveTo>
                    <a:pt x="1280160" y="0"/>
                  </a:moveTo>
                  <a:lnTo>
                    <a:pt x="748937" y="8708"/>
                  </a:lnTo>
                  <a:cubicBezTo>
                    <a:pt x="589280" y="13062"/>
                    <a:pt x="447040" y="17416"/>
                    <a:pt x="322217" y="26125"/>
                  </a:cubicBezTo>
                  <a:cubicBezTo>
                    <a:pt x="197394" y="34834"/>
                    <a:pt x="98697" y="47897"/>
                    <a:pt x="0" y="60960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A993D297-2800-4E77-26BC-6D361C502F48}"/>
                </a:ext>
              </a:extLst>
            </p:cNvPr>
            <p:cNvSpPr/>
            <p:nvPr/>
          </p:nvSpPr>
          <p:spPr>
            <a:xfrm>
              <a:off x="6139543" y="2769325"/>
              <a:ext cx="322217" cy="26126"/>
            </a:xfrm>
            <a:custGeom>
              <a:avLst/>
              <a:gdLst>
                <a:gd name="connsiteX0" fmla="*/ 322217 w 322217"/>
                <a:gd name="connsiteY0" fmla="*/ 0 h 26126"/>
                <a:gd name="connsiteX1" fmla="*/ 0 w 322217"/>
                <a:gd name="connsiteY1" fmla="*/ 26126 h 2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2217" h="26126">
                  <a:moveTo>
                    <a:pt x="322217" y="0"/>
                  </a:moveTo>
                  <a:lnTo>
                    <a:pt x="0" y="26126"/>
                  </a:ln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F773701F-2397-09D0-815A-D3E722515CDF}"/>
                </a:ext>
              </a:extLst>
            </p:cNvPr>
            <p:cNvSpPr/>
            <p:nvPr/>
          </p:nvSpPr>
          <p:spPr>
            <a:xfrm>
              <a:off x="5320937" y="2656113"/>
              <a:ext cx="1419497" cy="113211"/>
            </a:xfrm>
            <a:custGeom>
              <a:avLst/>
              <a:gdLst>
                <a:gd name="connsiteX0" fmla="*/ 1419497 w 1419497"/>
                <a:gd name="connsiteY0" fmla="*/ 0 h 113211"/>
                <a:gd name="connsiteX1" fmla="*/ 957943 w 1419497"/>
                <a:gd name="connsiteY1" fmla="*/ 17417 h 113211"/>
                <a:gd name="connsiteX2" fmla="*/ 627017 w 1419497"/>
                <a:gd name="connsiteY2" fmla="*/ 52251 h 113211"/>
                <a:gd name="connsiteX3" fmla="*/ 191589 w 1419497"/>
                <a:gd name="connsiteY3" fmla="*/ 78377 h 113211"/>
                <a:gd name="connsiteX4" fmla="*/ 0 w 1419497"/>
                <a:gd name="connsiteY4" fmla="*/ 113211 h 11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97" h="113211">
                  <a:moveTo>
                    <a:pt x="1419497" y="0"/>
                  </a:moveTo>
                  <a:cubicBezTo>
                    <a:pt x="1254760" y="4354"/>
                    <a:pt x="1090023" y="8708"/>
                    <a:pt x="957943" y="17417"/>
                  </a:cubicBezTo>
                  <a:cubicBezTo>
                    <a:pt x="825863" y="26126"/>
                    <a:pt x="754743" y="42091"/>
                    <a:pt x="627017" y="52251"/>
                  </a:cubicBezTo>
                  <a:cubicBezTo>
                    <a:pt x="499291" y="62411"/>
                    <a:pt x="296092" y="68217"/>
                    <a:pt x="191589" y="78377"/>
                  </a:cubicBezTo>
                  <a:cubicBezTo>
                    <a:pt x="87086" y="88537"/>
                    <a:pt x="43543" y="100874"/>
                    <a:pt x="0" y="113211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1FC21143-43E8-FDF8-BF52-766CC1A1B651}"/>
                </a:ext>
              </a:extLst>
            </p:cNvPr>
            <p:cNvSpPr/>
            <p:nvPr/>
          </p:nvSpPr>
          <p:spPr>
            <a:xfrm>
              <a:off x="5599611" y="2542902"/>
              <a:ext cx="836023" cy="60960"/>
            </a:xfrm>
            <a:custGeom>
              <a:avLst/>
              <a:gdLst>
                <a:gd name="connsiteX0" fmla="*/ 836023 w 836023"/>
                <a:gd name="connsiteY0" fmla="*/ 0 h 60960"/>
                <a:gd name="connsiteX1" fmla="*/ 531223 w 836023"/>
                <a:gd name="connsiteY1" fmla="*/ 17417 h 60960"/>
                <a:gd name="connsiteX2" fmla="*/ 269966 w 836023"/>
                <a:gd name="connsiteY2" fmla="*/ 26125 h 60960"/>
                <a:gd name="connsiteX3" fmla="*/ 0 w 836023"/>
                <a:gd name="connsiteY3" fmla="*/ 60960 h 6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023" h="60960">
                  <a:moveTo>
                    <a:pt x="836023" y="0"/>
                  </a:moveTo>
                  <a:lnTo>
                    <a:pt x="531223" y="17417"/>
                  </a:lnTo>
                  <a:cubicBezTo>
                    <a:pt x="436880" y="21771"/>
                    <a:pt x="358503" y="18868"/>
                    <a:pt x="269966" y="26125"/>
                  </a:cubicBezTo>
                  <a:cubicBezTo>
                    <a:pt x="181429" y="33382"/>
                    <a:pt x="90714" y="47171"/>
                    <a:pt x="0" y="60960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64392B55-BD34-850B-DB04-4CE5E548D5EF}"/>
                </a:ext>
              </a:extLst>
            </p:cNvPr>
            <p:cNvSpPr/>
            <p:nvPr/>
          </p:nvSpPr>
          <p:spPr>
            <a:xfrm>
              <a:off x="5547360" y="2429690"/>
              <a:ext cx="940526" cy="69668"/>
            </a:xfrm>
            <a:custGeom>
              <a:avLst/>
              <a:gdLst>
                <a:gd name="connsiteX0" fmla="*/ 940526 w 940526"/>
                <a:gd name="connsiteY0" fmla="*/ 0 h 69668"/>
                <a:gd name="connsiteX1" fmla="*/ 592183 w 940526"/>
                <a:gd name="connsiteY1" fmla="*/ 17417 h 69668"/>
                <a:gd name="connsiteX2" fmla="*/ 418011 w 940526"/>
                <a:gd name="connsiteY2" fmla="*/ 34834 h 69668"/>
                <a:gd name="connsiteX3" fmla="*/ 0 w 940526"/>
                <a:gd name="connsiteY3" fmla="*/ 69668 h 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0526" h="69668">
                  <a:moveTo>
                    <a:pt x="940526" y="0"/>
                  </a:moveTo>
                  <a:lnTo>
                    <a:pt x="592183" y="17417"/>
                  </a:lnTo>
                  <a:cubicBezTo>
                    <a:pt x="505097" y="23223"/>
                    <a:pt x="418011" y="34834"/>
                    <a:pt x="418011" y="34834"/>
                  </a:cubicBezTo>
                  <a:lnTo>
                    <a:pt x="0" y="69668"/>
                  </a:ln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C59134E5-3506-30DB-65C0-D81F8524CF35}"/>
                </a:ext>
              </a:extLst>
            </p:cNvPr>
            <p:cNvSpPr/>
            <p:nvPr/>
          </p:nvSpPr>
          <p:spPr>
            <a:xfrm>
              <a:off x="5059680" y="2333896"/>
              <a:ext cx="1402080" cy="165463"/>
            </a:xfrm>
            <a:custGeom>
              <a:avLst/>
              <a:gdLst>
                <a:gd name="connsiteX0" fmla="*/ 1402080 w 1402080"/>
                <a:gd name="connsiteY0" fmla="*/ 0 h 165463"/>
                <a:gd name="connsiteX1" fmla="*/ 1227909 w 1402080"/>
                <a:gd name="connsiteY1" fmla="*/ 17417 h 165463"/>
                <a:gd name="connsiteX2" fmla="*/ 1062446 w 1402080"/>
                <a:gd name="connsiteY2" fmla="*/ 17417 h 165463"/>
                <a:gd name="connsiteX3" fmla="*/ 870857 w 1402080"/>
                <a:gd name="connsiteY3" fmla="*/ 43543 h 165463"/>
                <a:gd name="connsiteX4" fmla="*/ 687977 w 1402080"/>
                <a:gd name="connsiteY4" fmla="*/ 52251 h 165463"/>
                <a:gd name="connsiteX5" fmla="*/ 452846 w 1402080"/>
                <a:gd name="connsiteY5" fmla="*/ 87086 h 165463"/>
                <a:gd name="connsiteX6" fmla="*/ 182880 w 1402080"/>
                <a:gd name="connsiteY6" fmla="*/ 130628 h 165463"/>
                <a:gd name="connsiteX7" fmla="*/ 0 w 1402080"/>
                <a:gd name="connsiteY7" fmla="*/ 165463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2080" h="165463">
                  <a:moveTo>
                    <a:pt x="1402080" y="0"/>
                  </a:moveTo>
                  <a:cubicBezTo>
                    <a:pt x="1343297" y="7257"/>
                    <a:pt x="1284515" y="14514"/>
                    <a:pt x="1227909" y="17417"/>
                  </a:cubicBezTo>
                  <a:cubicBezTo>
                    <a:pt x="1171303" y="20320"/>
                    <a:pt x="1121955" y="13063"/>
                    <a:pt x="1062446" y="17417"/>
                  </a:cubicBezTo>
                  <a:cubicBezTo>
                    <a:pt x="1002937" y="21771"/>
                    <a:pt x="933268" y="37737"/>
                    <a:pt x="870857" y="43543"/>
                  </a:cubicBezTo>
                  <a:cubicBezTo>
                    <a:pt x="808446" y="49349"/>
                    <a:pt x="757645" y="44994"/>
                    <a:pt x="687977" y="52251"/>
                  </a:cubicBezTo>
                  <a:cubicBezTo>
                    <a:pt x="618308" y="59508"/>
                    <a:pt x="452846" y="87086"/>
                    <a:pt x="452846" y="87086"/>
                  </a:cubicBezTo>
                  <a:lnTo>
                    <a:pt x="182880" y="130628"/>
                  </a:lnTo>
                  <a:cubicBezTo>
                    <a:pt x="107406" y="143691"/>
                    <a:pt x="53703" y="154577"/>
                    <a:pt x="0" y="165463"/>
                  </a:cubicBezTo>
                </a:path>
              </a:pathLst>
            </a:custGeom>
            <a:noFill/>
            <a:ln w="8255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09FDDB15-C6F7-ADFE-5D23-E50A43E2E37D}"/>
              </a:ext>
            </a:extLst>
          </p:cNvPr>
          <p:cNvCxnSpPr>
            <a:cxnSpLocks/>
            <a:endCxn id="19" idx="0"/>
          </p:cNvCxnSpPr>
          <p:nvPr/>
        </p:nvCxnSpPr>
        <p:spPr>
          <a:xfrm flipV="1">
            <a:off x="4406198" y="5007427"/>
            <a:ext cx="2264568" cy="653144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EAD41DD5-3800-3507-B7EF-681FDBC6E938}"/>
              </a:ext>
            </a:extLst>
          </p:cNvPr>
          <p:cNvCxnSpPr>
            <a:cxnSpLocks/>
          </p:cNvCxnSpPr>
          <p:nvPr/>
        </p:nvCxnSpPr>
        <p:spPr>
          <a:xfrm flipV="1">
            <a:off x="5259519" y="3066334"/>
            <a:ext cx="1333787" cy="343760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92A12A0D-FA98-DB26-EE73-DB01DF3DCEF2}"/>
              </a:ext>
            </a:extLst>
          </p:cNvPr>
          <p:cNvCxnSpPr>
            <a:cxnSpLocks/>
          </p:cNvCxnSpPr>
          <p:nvPr/>
        </p:nvCxnSpPr>
        <p:spPr>
          <a:xfrm flipV="1">
            <a:off x="5032637" y="4296993"/>
            <a:ext cx="2248188" cy="666893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89561C30-0D48-66BD-9219-D80CB5134916}"/>
              </a:ext>
            </a:extLst>
          </p:cNvPr>
          <p:cNvCxnSpPr>
            <a:cxnSpLocks/>
          </p:cNvCxnSpPr>
          <p:nvPr/>
        </p:nvCxnSpPr>
        <p:spPr>
          <a:xfrm flipV="1">
            <a:off x="4957010" y="4489498"/>
            <a:ext cx="1732549" cy="426262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EACFDE91-4883-5E57-9025-A12778E663B9}"/>
              </a:ext>
            </a:extLst>
          </p:cNvPr>
          <p:cNvCxnSpPr>
            <a:cxnSpLocks/>
          </p:cNvCxnSpPr>
          <p:nvPr/>
        </p:nvCxnSpPr>
        <p:spPr>
          <a:xfrm flipV="1">
            <a:off x="5259519" y="2818827"/>
            <a:ext cx="1842551" cy="587960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2B273367-95AF-3F91-A518-14A5EE84E628}"/>
              </a:ext>
            </a:extLst>
          </p:cNvPr>
          <p:cNvCxnSpPr>
            <a:cxnSpLocks/>
          </p:cNvCxnSpPr>
          <p:nvPr/>
        </p:nvCxnSpPr>
        <p:spPr>
          <a:xfrm flipV="1">
            <a:off x="5348896" y="2447279"/>
            <a:ext cx="1017529" cy="261544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D8475B4D-0AF9-5C1C-5819-BBA136FE2516}"/>
              </a:ext>
            </a:extLst>
          </p:cNvPr>
          <p:cNvCxnSpPr>
            <a:cxnSpLocks/>
          </p:cNvCxnSpPr>
          <p:nvPr/>
        </p:nvCxnSpPr>
        <p:spPr>
          <a:xfrm flipV="1">
            <a:off x="5348896" y="2261937"/>
            <a:ext cx="1375039" cy="402198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863319A7-FD78-9817-0B40-9E473832EECF}"/>
              </a:ext>
            </a:extLst>
          </p:cNvPr>
          <p:cNvCxnSpPr>
            <a:cxnSpLocks/>
          </p:cNvCxnSpPr>
          <p:nvPr/>
        </p:nvCxnSpPr>
        <p:spPr>
          <a:xfrm flipV="1">
            <a:off x="5290138" y="2337275"/>
            <a:ext cx="805862" cy="189069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EE08DC04-436B-4334-0F1A-0B69461D818E}"/>
              </a:ext>
            </a:extLst>
          </p:cNvPr>
          <p:cNvCxnSpPr>
            <a:cxnSpLocks/>
          </p:cNvCxnSpPr>
          <p:nvPr/>
        </p:nvCxnSpPr>
        <p:spPr>
          <a:xfrm flipV="1">
            <a:off x="5637654" y="2110683"/>
            <a:ext cx="343760" cy="110002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0F4FD0F0-58F7-7A81-DAE4-7B2881B0A947}"/>
              </a:ext>
            </a:extLst>
          </p:cNvPr>
          <p:cNvCxnSpPr>
            <a:cxnSpLocks/>
          </p:cNvCxnSpPr>
          <p:nvPr/>
        </p:nvCxnSpPr>
        <p:spPr>
          <a:xfrm flipH="1">
            <a:off x="5290138" y="2323814"/>
            <a:ext cx="656900" cy="195657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6A40DA5C-CFA8-98A6-DD18-4AF0707BB307}"/>
              </a:ext>
            </a:extLst>
          </p:cNvPr>
          <p:cNvCxnSpPr>
            <a:cxnSpLocks/>
          </p:cNvCxnSpPr>
          <p:nvPr/>
        </p:nvCxnSpPr>
        <p:spPr>
          <a:xfrm flipV="1">
            <a:off x="5547241" y="2110683"/>
            <a:ext cx="798558" cy="235187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31BBAFC3-169A-C0D6-44DD-1A147ED3045F}"/>
              </a:ext>
            </a:extLst>
          </p:cNvPr>
          <p:cNvCxnSpPr>
            <a:cxnSpLocks/>
          </p:cNvCxnSpPr>
          <p:nvPr/>
        </p:nvCxnSpPr>
        <p:spPr>
          <a:xfrm flipV="1">
            <a:off x="5513901" y="2172559"/>
            <a:ext cx="446888" cy="158129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67697A3-D4B4-3428-FD39-835DB2ACD045}"/>
              </a:ext>
            </a:extLst>
          </p:cNvPr>
          <p:cNvCxnSpPr>
            <a:cxnSpLocks/>
          </p:cNvCxnSpPr>
          <p:nvPr/>
        </p:nvCxnSpPr>
        <p:spPr>
          <a:xfrm flipV="1">
            <a:off x="5562027" y="2172690"/>
            <a:ext cx="371260" cy="102996"/>
          </a:xfrm>
          <a:prstGeom prst="line">
            <a:avLst/>
          </a:prstGeom>
          <a:ln w="3810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e libre 32">
            <a:extLst>
              <a:ext uri="{FF2B5EF4-FFF2-40B4-BE49-F238E27FC236}">
                <a16:creationId xmlns:a16="http://schemas.microsoft.com/office/drawing/2014/main" id="{942BC187-2395-5F9B-498B-3054A835D17E}"/>
              </a:ext>
            </a:extLst>
          </p:cNvPr>
          <p:cNvSpPr/>
          <p:nvPr/>
        </p:nvSpPr>
        <p:spPr>
          <a:xfrm>
            <a:off x="3925732" y="5660571"/>
            <a:ext cx="480466" cy="107031"/>
          </a:xfrm>
          <a:custGeom>
            <a:avLst/>
            <a:gdLst>
              <a:gd name="connsiteX0" fmla="*/ 0 w 509700"/>
              <a:gd name="connsiteY0" fmla="*/ 100573 h 100573"/>
              <a:gd name="connsiteX1" fmla="*/ 460638 w 509700"/>
              <a:gd name="connsiteY1" fmla="*/ 11196 h 100573"/>
              <a:gd name="connsiteX2" fmla="*/ 474388 w 509700"/>
              <a:gd name="connsiteY2" fmla="*/ 4321 h 1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00" h="100573">
                <a:moveTo>
                  <a:pt x="0" y="100573"/>
                </a:moveTo>
                <a:lnTo>
                  <a:pt x="460638" y="11196"/>
                </a:lnTo>
                <a:cubicBezTo>
                  <a:pt x="539703" y="-4846"/>
                  <a:pt x="507045" y="-263"/>
                  <a:pt x="474388" y="4321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20CCA6CB-EF0E-AA10-C0A6-9B1F490464FB}"/>
              </a:ext>
            </a:extLst>
          </p:cNvPr>
          <p:cNvSpPr/>
          <p:nvPr/>
        </p:nvSpPr>
        <p:spPr>
          <a:xfrm>
            <a:off x="6670766" y="4296993"/>
            <a:ext cx="610059" cy="710434"/>
          </a:xfrm>
          <a:custGeom>
            <a:avLst/>
            <a:gdLst>
              <a:gd name="connsiteX0" fmla="*/ 0 w 653143"/>
              <a:gd name="connsiteY0" fmla="*/ 756270 h 756270"/>
              <a:gd name="connsiteX1" fmla="*/ 247507 w 653143"/>
              <a:gd name="connsiteY1" fmla="*/ 522514 h 756270"/>
              <a:gd name="connsiteX2" fmla="*/ 405636 w 653143"/>
              <a:gd name="connsiteY2" fmla="*/ 364385 h 756270"/>
              <a:gd name="connsiteX3" fmla="*/ 550015 w 653143"/>
              <a:gd name="connsiteY3" fmla="*/ 185630 h 756270"/>
              <a:gd name="connsiteX4" fmla="*/ 653143 w 653143"/>
              <a:gd name="connsiteY4" fmla="*/ 0 h 75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143" h="756270">
                <a:moveTo>
                  <a:pt x="0" y="756270"/>
                </a:moveTo>
                <a:lnTo>
                  <a:pt x="247507" y="522514"/>
                </a:lnTo>
                <a:cubicBezTo>
                  <a:pt x="315113" y="457200"/>
                  <a:pt x="355218" y="420532"/>
                  <a:pt x="405636" y="364385"/>
                </a:cubicBezTo>
                <a:cubicBezTo>
                  <a:pt x="456054" y="308238"/>
                  <a:pt x="508764" y="246361"/>
                  <a:pt x="550015" y="185630"/>
                </a:cubicBezTo>
                <a:cubicBezTo>
                  <a:pt x="591266" y="124899"/>
                  <a:pt x="622204" y="62449"/>
                  <a:pt x="653143" y="0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>
            <a:extLst>
              <a:ext uri="{FF2B5EF4-FFF2-40B4-BE49-F238E27FC236}">
                <a16:creationId xmlns:a16="http://schemas.microsoft.com/office/drawing/2014/main" id="{75DC8A52-FE91-18A1-911D-22510284BF2A}"/>
              </a:ext>
            </a:extLst>
          </p:cNvPr>
          <p:cNvSpPr/>
          <p:nvPr/>
        </p:nvSpPr>
        <p:spPr>
          <a:xfrm>
            <a:off x="4957010" y="4915760"/>
            <a:ext cx="75627" cy="48126"/>
          </a:xfrm>
          <a:custGeom>
            <a:avLst/>
            <a:gdLst>
              <a:gd name="connsiteX0" fmla="*/ 75627 w 75627"/>
              <a:gd name="connsiteY0" fmla="*/ 48126 h 48126"/>
              <a:gd name="connsiteX1" fmla="*/ 20626 w 75627"/>
              <a:gd name="connsiteY1" fmla="*/ 27501 h 48126"/>
              <a:gd name="connsiteX2" fmla="*/ 0 w 75627"/>
              <a:gd name="connsiteY2" fmla="*/ 0 h 4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27" h="48126">
                <a:moveTo>
                  <a:pt x="75627" y="48126"/>
                </a:moveTo>
                <a:lnTo>
                  <a:pt x="20626" y="27501"/>
                </a:lnTo>
                <a:cubicBezTo>
                  <a:pt x="8021" y="19480"/>
                  <a:pt x="4010" y="9740"/>
                  <a:pt x="0" y="0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>
            <a:extLst>
              <a:ext uri="{FF2B5EF4-FFF2-40B4-BE49-F238E27FC236}">
                <a16:creationId xmlns:a16="http://schemas.microsoft.com/office/drawing/2014/main" id="{03CE0E0D-F321-2C71-E66E-B12F6446E5F4}"/>
              </a:ext>
            </a:extLst>
          </p:cNvPr>
          <p:cNvSpPr/>
          <p:nvPr/>
        </p:nvSpPr>
        <p:spPr>
          <a:xfrm>
            <a:off x="6689559" y="2818827"/>
            <a:ext cx="412511" cy="1670671"/>
          </a:xfrm>
          <a:custGeom>
            <a:avLst/>
            <a:gdLst>
              <a:gd name="connsiteX0" fmla="*/ 0 w 412511"/>
              <a:gd name="connsiteY0" fmla="*/ 1670671 h 1670671"/>
              <a:gd name="connsiteX1" fmla="*/ 103127 w 412511"/>
              <a:gd name="connsiteY1" fmla="*/ 1512541 h 1670671"/>
              <a:gd name="connsiteX2" fmla="*/ 199380 w 412511"/>
              <a:gd name="connsiteY2" fmla="*/ 1285660 h 1670671"/>
              <a:gd name="connsiteX3" fmla="*/ 261257 w 412511"/>
              <a:gd name="connsiteY3" fmla="*/ 1093155 h 1670671"/>
              <a:gd name="connsiteX4" fmla="*/ 316258 w 412511"/>
              <a:gd name="connsiteY4" fmla="*/ 811272 h 1670671"/>
              <a:gd name="connsiteX5" fmla="*/ 364385 w 412511"/>
              <a:gd name="connsiteY5" fmla="*/ 543140 h 1670671"/>
              <a:gd name="connsiteX6" fmla="*/ 391885 w 412511"/>
              <a:gd name="connsiteY6" fmla="*/ 343759 h 1670671"/>
              <a:gd name="connsiteX7" fmla="*/ 412511 w 412511"/>
              <a:gd name="connsiteY7" fmla="*/ 0 h 16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511" h="1670671">
                <a:moveTo>
                  <a:pt x="0" y="1670671"/>
                </a:moveTo>
                <a:cubicBezTo>
                  <a:pt x="34948" y="1623690"/>
                  <a:pt x="69897" y="1576709"/>
                  <a:pt x="103127" y="1512541"/>
                </a:cubicBezTo>
                <a:cubicBezTo>
                  <a:pt x="136357" y="1448373"/>
                  <a:pt x="173025" y="1355558"/>
                  <a:pt x="199380" y="1285660"/>
                </a:cubicBezTo>
                <a:cubicBezTo>
                  <a:pt x="225735" y="1215762"/>
                  <a:pt x="241777" y="1172220"/>
                  <a:pt x="261257" y="1093155"/>
                </a:cubicBezTo>
                <a:cubicBezTo>
                  <a:pt x="280737" y="1014090"/>
                  <a:pt x="299070" y="902941"/>
                  <a:pt x="316258" y="811272"/>
                </a:cubicBezTo>
                <a:cubicBezTo>
                  <a:pt x="333446" y="719603"/>
                  <a:pt x="351781" y="621059"/>
                  <a:pt x="364385" y="543140"/>
                </a:cubicBezTo>
                <a:cubicBezTo>
                  <a:pt x="376989" y="465221"/>
                  <a:pt x="383864" y="434282"/>
                  <a:pt x="391885" y="343759"/>
                </a:cubicBezTo>
                <a:cubicBezTo>
                  <a:pt x="399906" y="253236"/>
                  <a:pt x="406208" y="126618"/>
                  <a:pt x="412511" y="0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E5E02778-3EC2-3145-5403-59DFA39E4D18}"/>
              </a:ext>
            </a:extLst>
          </p:cNvPr>
          <p:cNvSpPr/>
          <p:nvPr/>
        </p:nvSpPr>
        <p:spPr>
          <a:xfrm>
            <a:off x="5025762" y="3406787"/>
            <a:ext cx="233757" cy="51433"/>
          </a:xfrm>
          <a:custGeom>
            <a:avLst/>
            <a:gdLst>
              <a:gd name="connsiteX0" fmla="*/ 0 w 233757"/>
              <a:gd name="connsiteY0" fmla="*/ 51433 h 51433"/>
              <a:gd name="connsiteX1" fmla="*/ 68752 w 233757"/>
              <a:gd name="connsiteY1" fmla="*/ 37683 h 51433"/>
              <a:gd name="connsiteX2" fmla="*/ 165005 w 233757"/>
              <a:gd name="connsiteY2" fmla="*/ 3307 h 51433"/>
              <a:gd name="connsiteX3" fmla="*/ 233757 w 233757"/>
              <a:gd name="connsiteY3" fmla="*/ 3307 h 5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757" h="51433">
                <a:moveTo>
                  <a:pt x="0" y="51433"/>
                </a:moveTo>
                <a:cubicBezTo>
                  <a:pt x="20625" y="48568"/>
                  <a:pt x="41251" y="45704"/>
                  <a:pt x="68752" y="37683"/>
                </a:cubicBezTo>
                <a:cubicBezTo>
                  <a:pt x="96253" y="29662"/>
                  <a:pt x="137504" y="9036"/>
                  <a:pt x="165005" y="3307"/>
                </a:cubicBezTo>
                <a:cubicBezTo>
                  <a:pt x="192506" y="-2422"/>
                  <a:pt x="213131" y="442"/>
                  <a:pt x="233757" y="3307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>
            <a:extLst>
              <a:ext uri="{FF2B5EF4-FFF2-40B4-BE49-F238E27FC236}">
                <a16:creationId xmlns:a16="http://schemas.microsoft.com/office/drawing/2014/main" id="{0A2D798C-ED5F-7B1E-AED0-E32323470F2C}"/>
              </a:ext>
            </a:extLst>
          </p:cNvPr>
          <p:cNvSpPr/>
          <p:nvPr/>
        </p:nvSpPr>
        <p:spPr>
          <a:xfrm>
            <a:off x="6593306" y="2261937"/>
            <a:ext cx="130629" cy="804397"/>
          </a:xfrm>
          <a:custGeom>
            <a:avLst/>
            <a:gdLst>
              <a:gd name="connsiteX0" fmla="*/ 0 w 130629"/>
              <a:gd name="connsiteY0" fmla="*/ 804397 h 804397"/>
              <a:gd name="connsiteX1" fmla="*/ 48126 w 130629"/>
              <a:gd name="connsiteY1" fmla="*/ 632517 h 804397"/>
              <a:gd name="connsiteX2" fmla="*/ 89377 w 130629"/>
              <a:gd name="connsiteY2" fmla="*/ 460637 h 804397"/>
              <a:gd name="connsiteX3" fmla="*/ 116878 w 130629"/>
              <a:gd name="connsiteY3" fmla="*/ 288758 h 804397"/>
              <a:gd name="connsiteX4" fmla="*/ 123753 w 130629"/>
              <a:gd name="connsiteY4" fmla="*/ 158129 h 804397"/>
              <a:gd name="connsiteX5" fmla="*/ 130629 w 130629"/>
              <a:gd name="connsiteY5" fmla="*/ 0 h 8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629" h="804397">
                <a:moveTo>
                  <a:pt x="0" y="804397"/>
                </a:moveTo>
                <a:cubicBezTo>
                  <a:pt x="16615" y="747103"/>
                  <a:pt x="33230" y="689810"/>
                  <a:pt x="48126" y="632517"/>
                </a:cubicBezTo>
                <a:cubicBezTo>
                  <a:pt x="63022" y="575224"/>
                  <a:pt x="77918" y="517930"/>
                  <a:pt x="89377" y="460637"/>
                </a:cubicBezTo>
                <a:cubicBezTo>
                  <a:pt x="100836" y="403344"/>
                  <a:pt x="111149" y="339176"/>
                  <a:pt x="116878" y="288758"/>
                </a:cubicBezTo>
                <a:cubicBezTo>
                  <a:pt x="122607" y="238340"/>
                  <a:pt x="121461" y="206255"/>
                  <a:pt x="123753" y="158129"/>
                </a:cubicBezTo>
                <a:cubicBezTo>
                  <a:pt x="126045" y="110003"/>
                  <a:pt x="128337" y="55001"/>
                  <a:pt x="130629" y="0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A1A7B262-BFB3-F6A1-4E09-25D5821DB160}"/>
              </a:ext>
            </a:extLst>
          </p:cNvPr>
          <p:cNvSpPr/>
          <p:nvPr/>
        </p:nvSpPr>
        <p:spPr>
          <a:xfrm>
            <a:off x="5273269" y="2695074"/>
            <a:ext cx="75627" cy="27501"/>
          </a:xfrm>
          <a:custGeom>
            <a:avLst/>
            <a:gdLst>
              <a:gd name="connsiteX0" fmla="*/ 0 w 75627"/>
              <a:gd name="connsiteY0" fmla="*/ 27501 h 27501"/>
              <a:gd name="connsiteX1" fmla="*/ 75627 w 75627"/>
              <a:gd name="connsiteY1" fmla="*/ 0 h 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627" h="27501">
                <a:moveTo>
                  <a:pt x="0" y="27501"/>
                </a:moveTo>
                <a:lnTo>
                  <a:pt x="75627" y="0"/>
                </a:ln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BE4C9930-63BA-BF51-8A61-43A4714A47E9}"/>
              </a:ext>
            </a:extLst>
          </p:cNvPr>
          <p:cNvSpPr/>
          <p:nvPr/>
        </p:nvSpPr>
        <p:spPr>
          <a:xfrm>
            <a:off x="5290138" y="2368215"/>
            <a:ext cx="240631" cy="158129"/>
          </a:xfrm>
          <a:custGeom>
            <a:avLst/>
            <a:gdLst>
              <a:gd name="connsiteX0" fmla="*/ 0 w 240631"/>
              <a:gd name="connsiteY0" fmla="*/ 158129 h 158129"/>
              <a:gd name="connsiteX1" fmla="*/ 61876 w 240631"/>
              <a:gd name="connsiteY1" fmla="*/ 96253 h 158129"/>
              <a:gd name="connsiteX2" fmla="*/ 137503 w 240631"/>
              <a:gd name="connsiteY2" fmla="*/ 55001 h 158129"/>
              <a:gd name="connsiteX3" fmla="*/ 178754 w 240631"/>
              <a:gd name="connsiteY3" fmla="*/ 20625 h 158129"/>
              <a:gd name="connsiteX4" fmla="*/ 240631 w 240631"/>
              <a:gd name="connsiteY4" fmla="*/ 0 h 15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31" h="158129">
                <a:moveTo>
                  <a:pt x="0" y="158129"/>
                </a:moveTo>
                <a:cubicBezTo>
                  <a:pt x="19479" y="135785"/>
                  <a:pt x="38959" y="113441"/>
                  <a:pt x="61876" y="96253"/>
                </a:cubicBezTo>
                <a:cubicBezTo>
                  <a:pt x="84793" y="79065"/>
                  <a:pt x="118023" y="67606"/>
                  <a:pt x="137503" y="55001"/>
                </a:cubicBezTo>
                <a:cubicBezTo>
                  <a:pt x="156983" y="42396"/>
                  <a:pt x="161566" y="29792"/>
                  <a:pt x="178754" y="20625"/>
                </a:cubicBezTo>
                <a:cubicBezTo>
                  <a:pt x="195942" y="11458"/>
                  <a:pt x="240631" y="0"/>
                  <a:pt x="240631" y="0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CB055ED5-96DF-B688-E1D1-3E390CAF7D79}"/>
              </a:ext>
            </a:extLst>
          </p:cNvPr>
          <p:cNvSpPr/>
          <p:nvPr/>
        </p:nvSpPr>
        <p:spPr>
          <a:xfrm>
            <a:off x="6084542" y="2275687"/>
            <a:ext cx="48126" cy="48127"/>
          </a:xfrm>
          <a:custGeom>
            <a:avLst/>
            <a:gdLst>
              <a:gd name="connsiteX0" fmla="*/ 0 w 48126"/>
              <a:gd name="connsiteY0" fmla="*/ 48127 h 48127"/>
              <a:gd name="connsiteX1" fmla="*/ 48126 w 48126"/>
              <a:gd name="connsiteY1" fmla="*/ 0 h 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6" h="48127">
                <a:moveTo>
                  <a:pt x="0" y="48127"/>
                </a:moveTo>
                <a:lnTo>
                  <a:pt x="48126" y="0"/>
                </a:ln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>
            <a:extLst>
              <a:ext uri="{FF2B5EF4-FFF2-40B4-BE49-F238E27FC236}">
                <a16:creationId xmlns:a16="http://schemas.microsoft.com/office/drawing/2014/main" id="{9A42EFA6-ECED-B662-7396-7657B26C8C84}"/>
              </a:ext>
            </a:extLst>
          </p:cNvPr>
          <p:cNvSpPr/>
          <p:nvPr/>
        </p:nvSpPr>
        <p:spPr>
          <a:xfrm>
            <a:off x="5947038" y="2145059"/>
            <a:ext cx="116878" cy="178755"/>
          </a:xfrm>
          <a:custGeom>
            <a:avLst/>
            <a:gdLst>
              <a:gd name="connsiteX0" fmla="*/ 0 w 116878"/>
              <a:gd name="connsiteY0" fmla="*/ 178755 h 178755"/>
              <a:gd name="connsiteX1" fmla="*/ 75627 w 116878"/>
              <a:gd name="connsiteY1" fmla="*/ 116878 h 178755"/>
              <a:gd name="connsiteX2" fmla="*/ 103128 w 116878"/>
              <a:gd name="connsiteY2" fmla="*/ 48126 h 178755"/>
              <a:gd name="connsiteX3" fmla="*/ 116878 w 116878"/>
              <a:gd name="connsiteY3" fmla="*/ 0 h 17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78" h="178755">
                <a:moveTo>
                  <a:pt x="0" y="178755"/>
                </a:moveTo>
                <a:cubicBezTo>
                  <a:pt x="29219" y="158702"/>
                  <a:pt x="58439" y="138649"/>
                  <a:pt x="75627" y="116878"/>
                </a:cubicBezTo>
                <a:cubicBezTo>
                  <a:pt x="92815" y="95107"/>
                  <a:pt x="96253" y="67606"/>
                  <a:pt x="103128" y="48126"/>
                </a:cubicBezTo>
                <a:cubicBezTo>
                  <a:pt x="110003" y="28646"/>
                  <a:pt x="113440" y="14323"/>
                  <a:pt x="116878" y="0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>
            <a:extLst>
              <a:ext uri="{FF2B5EF4-FFF2-40B4-BE49-F238E27FC236}">
                <a16:creationId xmlns:a16="http://schemas.microsoft.com/office/drawing/2014/main" id="{7E0E658B-8E7B-1707-61D5-06AE59E3B7F9}"/>
              </a:ext>
            </a:extLst>
          </p:cNvPr>
          <p:cNvSpPr/>
          <p:nvPr/>
        </p:nvSpPr>
        <p:spPr>
          <a:xfrm>
            <a:off x="5513901" y="2220685"/>
            <a:ext cx="123753" cy="110003"/>
          </a:xfrm>
          <a:custGeom>
            <a:avLst/>
            <a:gdLst>
              <a:gd name="connsiteX0" fmla="*/ 0 w 123753"/>
              <a:gd name="connsiteY0" fmla="*/ 110003 h 110003"/>
              <a:gd name="connsiteX1" fmla="*/ 48126 w 123753"/>
              <a:gd name="connsiteY1" fmla="*/ 55001 h 110003"/>
              <a:gd name="connsiteX2" fmla="*/ 123753 w 123753"/>
              <a:gd name="connsiteY2" fmla="*/ 0 h 1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53" h="110003">
                <a:moveTo>
                  <a:pt x="0" y="110003"/>
                </a:moveTo>
                <a:cubicBezTo>
                  <a:pt x="13750" y="91669"/>
                  <a:pt x="27501" y="73335"/>
                  <a:pt x="48126" y="55001"/>
                </a:cubicBezTo>
                <a:cubicBezTo>
                  <a:pt x="68751" y="36667"/>
                  <a:pt x="96252" y="18333"/>
                  <a:pt x="123753" y="0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>
            <a:extLst>
              <a:ext uri="{FF2B5EF4-FFF2-40B4-BE49-F238E27FC236}">
                <a16:creationId xmlns:a16="http://schemas.microsoft.com/office/drawing/2014/main" id="{CFB1843F-E732-E82F-16B9-BD659B27581C}"/>
              </a:ext>
            </a:extLst>
          </p:cNvPr>
          <p:cNvSpPr/>
          <p:nvPr/>
        </p:nvSpPr>
        <p:spPr>
          <a:xfrm>
            <a:off x="5926413" y="2110683"/>
            <a:ext cx="55001" cy="103128"/>
          </a:xfrm>
          <a:custGeom>
            <a:avLst/>
            <a:gdLst>
              <a:gd name="connsiteX0" fmla="*/ 0 w 55001"/>
              <a:gd name="connsiteY0" fmla="*/ 103128 h 103128"/>
              <a:gd name="connsiteX1" fmla="*/ 34376 w 55001"/>
              <a:gd name="connsiteY1" fmla="*/ 61876 h 103128"/>
              <a:gd name="connsiteX2" fmla="*/ 55001 w 55001"/>
              <a:gd name="connsiteY2" fmla="*/ 0 h 1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1" h="103128">
                <a:moveTo>
                  <a:pt x="0" y="103128"/>
                </a:moveTo>
                <a:cubicBezTo>
                  <a:pt x="12604" y="91096"/>
                  <a:pt x="25209" y="79064"/>
                  <a:pt x="34376" y="61876"/>
                </a:cubicBezTo>
                <a:cubicBezTo>
                  <a:pt x="43543" y="44688"/>
                  <a:pt x="49272" y="22344"/>
                  <a:pt x="55001" y="0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 49">
            <a:extLst>
              <a:ext uri="{FF2B5EF4-FFF2-40B4-BE49-F238E27FC236}">
                <a16:creationId xmlns:a16="http://schemas.microsoft.com/office/drawing/2014/main" id="{98D8E511-6CE7-9CB1-4F0D-262A490138AD}"/>
              </a:ext>
            </a:extLst>
          </p:cNvPr>
          <p:cNvSpPr/>
          <p:nvPr/>
        </p:nvSpPr>
        <p:spPr>
          <a:xfrm>
            <a:off x="6345799" y="2110683"/>
            <a:ext cx="20626" cy="330009"/>
          </a:xfrm>
          <a:custGeom>
            <a:avLst/>
            <a:gdLst>
              <a:gd name="connsiteX0" fmla="*/ 20626 w 20626"/>
              <a:gd name="connsiteY0" fmla="*/ 330009 h 330009"/>
              <a:gd name="connsiteX1" fmla="*/ 13750 w 20626"/>
              <a:gd name="connsiteY1" fmla="*/ 185630 h 330009"/>
              <a:gd name="connsiteX2" fmla="*/ 0 w 20626"/>
              <a:gd name="connsiteY2" fmla="*/ 0 h 33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6" h="330009">
                <a:moveTo>
                  <a:pt x="20626" y="330009"/>
                </a:moveTo>
                <a:cubicBezTo>
                  <a:pt x="18907" y="285320"/>
                  <a:pt x="17188" y="240631"/>
                  <a:pt x="13750" y="185630"/>
                </a:cubicBezTo>
                <a:cubicBezTo>
                  <a:pt x="10312" y="130629"/>
                  <a:pt x="5156" y="65314"/>
                  <a:pt x="0" y="0"/>
                </a:cubicBezTo>
              </a:path>
            </a:pathLst>
          </a:custGeom>
          <a:noFill/>
          <a:ln w="825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9E2072D-0E7F-ED5D-EF5C-025CC978B070}"/>
              </a:ext>
            </a:extLst>
          </p:cNvPr>
          <p:cNvCxnSpPr>
            <a:cxnSpLocks/>
          </p:cNvCxnSpPr>
          <p:nvPr/>
        </p:nvCxnSpPr>
        <p:spPr>
          <a:xfrm flipH="1" flipV="1">
            <a:off x="6296297" y="3785096"/>
            <a:ext cx="378463" cy="1221334"/>
          </a:xfrm>
          <a:prstGeom prst="line">
            <a:avLst/>
          </a:prstGeom>
          <a:ln w="57150" cap="rnd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B68DEA0-4EF5-79D7-8B20-32B32B6CD297}"/>
              </a:ext>
            </a:extLst>
          </p:cNvPr>
          <p:cNvCxnSpPr>
            <a:cxnSpLocks/>
          </p:cNvCxnSpPr>
          <p:nvPr/>
        </p:nvCxnSpPr>
        <p:spPr>
          <a:xfrm flipH="1" flipV="1">
            <a:off x="5799778" y="2186847"/>
            <a:ext cx="872653" cy="2846718"/>
          </a:xfrm>
          <a:prstGeom prst="line">
            <a:avLst/>
          </a:prstGeom>
          <a:ln w="57150" cap="rnd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0EB2568C-2E78-6099-7D44-8757B443DED8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686763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Example</a:t>
            </a:r>
          </a:p>
        </p:txBody>
      </p:sp>
      <p:sp>
        <p:nvSpPr>
          <p:cNvPr id="52" name="Bulle rectangulaire à coins arrondis 51">
            <a:extLst>
              <a:ext uri="{FF2B5EF4-FFF2-40B4-BE49-F238E27FC236}">
                <a16:creationId xmlns:a16="http://schemas.microsoft.com/office/drawing/2014/main" id="{5D4EE0F5-8969-B84B-F2F2-937424316AA8}"/>
              </a:ext>
            </a:extLst>
          </p:cNvPr>
          <p:cNvSpPr/>
          <p:nvPr/>
        </p:nvSpPr>
        <p:spPr>
          <a:xfrm>
            <a:off x="3543043" y="3909132"/>
            <a:ext cx="1128711" cy="646331"/>
          </a:xfrm>
          <a:prstGeom prst="wedgeRoundRectCallout">
            <a:avLst>
              <a:gd name="adj1" fmla="val 64785"/>
              <a:gd name="adj2" fmla="val 14381"/>
              <a:gd name="adj3" fmla="val 16667"/>
            </a:avLst>
          </a:prstGeom>
          <a:solidFill>
            <a:srgbClr val="7030A0">
              <a:alpha val="2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Client 1 ONLY</a:t>
            </a:r>
          </a:p>
        </p:txBody>
      </p:sp>
      <p:sp>
        <p:nvSpPr>
          <p:cNvPr id="53" name="Bulle rectangulaire à coins arrondis 52">
            <a:extLst>
              <a:ext uri="{FF2B5EF4-FFF2-40B4-BE49-F238E27FC236}">
                <a16:creationId xmlns:a16="http://schemas.microsoft.com/office/drawing/2014/main" id="{92DA90A1-A5C6-1426-DBE5-4496CD8DB97D}"/>
              </a:ext>
            </a:extLst>
          </p:cNvPr>
          <p:cNvSpPr/>
          <p:nvPr/>
        </p:nvSpPr>
        <p:spPr>
          <a:xfrm>
            <a:off x="7585130" y="3356143"/>
            <a:ext cx="1665047" cy="646331"/>
          </a:xfrm>
          <a:prstGeom prst="wedgeRoundRectCallout">
            <a:avLst>
              <a:gd name="adj1" fmla="val -66333"/>
              <a:gd name="adj2" fmla="val 29540"/>
              <a:gd name="adj3" fmla="val 16667"/>
            </a:avLst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IF Client 2 HAD PARTICIPATED</a:t>
            </a:r>
          </a:p>
        </p:txBody>
      </p:sp>
      <p:sp>
        <p:nvSpPr>
          <p:cNvPr id="54" name="Bulle rectangulaire à coins arrondis 53">
            <a:extLst>
              <a:ext uri="{FF2B5EF4-FFF2-40B4-BE49-F238E27FC236}">
                <a16:creationId xmlns:a16="http://schemas.microsoft.com/office/drawing/2014/main" id="{D93D0ADE-666B-B8D8-A620-A1C1C2967454}"/>
              </a:ext>
            </a:extLst>
          </p:cNvPr>
          <p:cNvSpPr/>
          <p:nvPr/>
        </p:nvSpPr>
        <p:spPr>
          <a:xfrm>
            <a:off x="8272583" y="2355842"/>
            <a:ext cx="1146686" cy="646331"/>
          </a:xfrm>
          <a:prstGeom prst="wedgeRoundRectCallout">
            <a:avLst>
              <a:gd name="adj1" fmla="val -212009"/>
              <a:gd name="adj2" fmla="val 194282"/>
              <a:gd name="adj3" fmla="val 16667"/>
            </a:avLst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Ideal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trajectory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Bulle rectangulaire à coins arrondis 55">
            <a:extLst>
              <a:ext uri="{FF2B5EF4-FFF2-40B4-BE49-F238E27FC236}">
                <a16:creationId xmlns:a16="http://schemas.microsoft.com/office/drawing/2014/main" id="{544FADF8-39D0-AD85-E8D2-88AC62A60585}"/>
              </a:ext>
            </a:extLst>
          </p:cNvPr>
          <p:cNvSpPr/>
          <p:nvPr/>
        </p:nvSpPr>
        <p:spPr>
          <a:xfrm rot="20596822">
            <a:off x="7506391" y="4757010"/>
            <a:ext cx="1528187" cy="413752"/>
          </a:xfrm>
          <a:prstGeom prst="wedgeRoundRectCallout">
            <a:avLst>
              <a:gd name="adj1" fmla="val 19259"/>
              <a:gd name="adj2" fmla="val -75551"/>
              <a:gd name="adj3" fmla="val 16667"/>
            </a:avLst>
          </a:prstGeom>
          <a:solidFill>
            <a:srgbClr val="FF0000">
              <a:alpha val="20000"/>
            </a:srgbClr>
          </a:solidFill>
          <a:ln>
            <a:solidFill>
              <a:srgbClr val="E7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  <a:latin typeface="+mj-lt"/>
              </a:rPr>
              <a:t>Stale</a:t>
            </a:r>
            <a:r>
              <a:rPr lang="fr-FR" dirty="0">
                <a:solidFill>
                  <a:schemeClr val="tx1"/>
                </a:solidFill>
                <a:latin typeface="+mj-lt"/>
              </a:rPr>
              <a:t> Update</a:t>
            </a:r>
          </a:p>
        </p:txBody>
      </p:sp>
      <p:sp>
        <p:nvSpPr>
          <p:cNvPr id="58" name="Bulle rectangulaire à coins arrondis 57">
            <a:extLst>
              <a:ext uri="{FF2B5EF4-FFF2-40B4-BE49-F238E27FC236}">
                <a16:creationId xmlns:a16="http://schemas.microsoft.com/office/drawing/2014/main" id="{A5217C37-2256-A13E-EDEF-D11BB2B52C80}"/>
              </a:ext>
            </a:extLst>
          </p:cNvPr>
          <p:cNvSpPr/>
          <p:nvPr/>
        </p:nvSpPr>
        <p:spPr>
          <a:xfrm>
            <a:off x="8272583" y="2357876"/>
            <a:ext cx="1146686" cy="646331"/>
          </a:xfrm>
          <a:prstGeom prst="wedgeRoundRectCallout">
            <a:avLst>
              <a:gd name="adj1" fmla="val -209296"/>
              <a:gd name="adj2" fmla="val 185794"/>
              <a:gd name="adj3" fmla="val 16667"/>
            </a:avLst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Ideal </a:t>
            </a:r>
            <a:r>
              <a:rPr lang="fr-FR" dirty="0" err="1">
                <a:solidFill>
                  <a:schemeClr val="tx1"/>
                </a:solidFill>
                <a:latin typeface="+mj-lt"/>
              </a:rPr>
              <a:t>trajectory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Espace réservé du contenu 2">
            <a:extLst>
              <a:ext uri="{FF2B5EF4-FFF2-40B4-BE49-F238E27FC236}">
                <a16:creationId xmlns:a16="http://schemas.microsoft.com/office/drawing/2014/main" id="{5973046C-552E-3B08-E04D-7E22FC9A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3260" y="3417896"/>
            <a:ext cx="1789868" cy="73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b="1" u="sng" dirty="0">
                <a:latin typeface="+mj-lt"/>
              </a:rPr>
              <a:t>Q: Why?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84171CD-89B0-D2BA-C904-5A22E6CDCE4E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0BA0A5-F088-3ABA-74D6-440A924A28C7}"/>
              </a:ext>
            </a:extLst>
          </p:cNvPr>
          <p:cNvSpPr txBox="1"/>
          <p:nvPr/>
        </p:nvSpPr>
        <p:spPr>
          <a:xfrm>
            <a:off x="5823284" y="5248123"/>
            <a:ext cx="180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2600"/>
                </a:solidFill>
                <a:latin typeface="+mj-lt"/>
              </a:rPr>
              <a:t>U-</a:t>
            </a:r>
            <a:r>
              <a:rPr lang="fr-FR" sz="2800" b="1" dirty="0" err="1">
                <a:solidFill>
                  <a:srgbClr val="FF2600"/>
                </a:solidFill>
                <a:latin typeface="+mj-lt"/>
              </a:rPr>
              <a:t>FedVARP</a:t>
            </a:r>
            <a:endParaRPr lang="fr-FR" sz="2800" b="1" dirty="0">
              <a:solidFill>
                <a:srgbClr val="FF2600"/>
              </a:solidFill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EE0C62-F174-35E6-BF0B-FDECAAA9C5B5}"/>
              </a:ext>
            </a:extLst>
          </p:cNvPr>
          <p:cNvSpPr txBox="1"/>
          <p:nvPr/>
        </p:nvSpPr>
        <p:spPr>
          <a:xfrm>
            <a:off x="3898028" y="1596423"/>
            <a:ext cx="156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  <a:latin typeface="+mj-lt"/>
              </a:rPr>
              <a:t>U-</a:t>
            </a:r>
            <a:r>
              <a:rPr lang="fr-FR" sz="2800" b="1" dirty="0" err="1">
                <a:solidFill>
                  <a:schemeClr val="accent1"/>
                </a:solidFill>
                <a:latin typeface="+mj-lt"/>
              </a:rPr>
              <a:t>FedAvg</a:t>
            </a:r>
            <a:endParaRPr lang="fr-FR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1D2FA33D-3EBC-94B5-C521-7345B3566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046" y="2025950"/>
            <a:ext cx="1000971" cy="71497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178100C-DD72-A68A-2245-CC6D333D8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62715">
            <a:off x="4586453" y="4966345"/>
            <a:ext cx="989790" cy="649862"/>
          </a:xfrm>
          <a:prstGeom prst="rect">
            <a:avLst/>
          </a:prstGeom>
        </p:spPr>
      </p:pic>
      <p:sp>
        <p:nvSpPr>
          <p:cNvPr id="62" name="Bulle rectangulaire à coins arrondis 61">
            <a:extLst>
              <a:ext uri="{FF2B5EF4-FFF2-40B4-BE49-F238E27FC236}">
                <a16:creationId xmlns:a16="http://schemas.microsoft.com/office/drawing/2014/main" id="{99944A18-3A7C-1CEB-6E5C-DA7F135B38C2}"/>
              </a:ext>
            </a:extLst>
          </p:cNvPr>
          <p:cNvSpPr/>
          <p:nvPr/>
        </p:nvSpPr>
        <p:spPr>
          <a:xfrm>
            <a:off x="7596976" y="3456637"/>
            <a:ext cx="1528187" cy="646331"/>
          </a:xfrm>
          <a:prstGeom prst="wedgeRoundRectCallout">
            <a:avLst>
              <a:gd name="adj1" fmla="val -61821"/>
              <a:gd name="adj2" fmla="val 77316"/>
              <a:gd name="adj3" fmla="val 16667"/>
            </a:avLst>
          </a:prstGeom>
          <a:solidFill>
            <a:srgbClr val="FF0000">
              <a:alpha val="20000"/>
            </a:srgbClr>
          </a:solidFill>
          <a:ln>
            <a:solidFill>
              <a:srgbClr val="E71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  <a:latin typeface="+mj-lt"/>
              </a:rPr>
              <a:t>Stale</a:t>
            </a:r>
            <a:r>
              <a:rPr lang="fr-FR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b="1" dirty="0" err="1">
                <a:solidFill>
                  <a:schemeClr val="tx1"/>
                </a:solidFill>
                <a:latin typeface="+mj-lt"/>
              </a:rPr>
              <a:t>trajectory</a:t>
            </a:r>
            <a:endParaRPr lang="fr-FR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85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21" grpId="0" animBg="1"/>
      <p:bldP spid="121" grpId="1" animBg="1"/>
      <p:bldP spid="119" grpId="0" animBg="1"/>
      <p:bldP spid="119" grpId="1" animBg="1"/>
      <p:bldP spid="33" grpId="0" animBg="1"/>
      <p:bldP spid="34" grpId="1" animBg="1"/>
      <p:bldP spid="38" grpId="0" animBg="1"/>
      <p:bldP spid="39" grpId="0" animBg="1"/>
      <p:bldP spid="40" grpId="0" animBg="1"/>
      <p:bldP spid="41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2" grpId="1" animBg="1"/>
      <p:bldP spid="53" grpId="0" animBg="1"/>
      <p:bldP spid="53" grpId="1" animBg="1"/>
      <p:bldP spid="54" grpId="1" animBg="1"/>
      <p:bldP spid="54" grpId="2" animBg="1"/>
      <p:bldP spid="56" grpId="0" animBg="1"/>
      <p:bldP spid="56" grpId="1" animBg="1"/>
      <p:bldP spid="58" grpId="0" animBg="1"/>
      <p:bldP spid="59" grpId="0" build="p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35AEA47-ECD7-9865-961E-B8DD76A7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70" y="3282124"/>
            <a:ext cx="3323265" cy="9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82CD768-6E6A-AE8E-76B1-3B37073B1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5" t="-9173"/>
          <a:stretch/>
        </p:blipFill>
        <p:spPr bwMode="auto">
          <a:xfrm>
            <a:off x="4118270" y="5429975"/>
            <a:ext cx="1980692" cy="7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421FD0A-52EF-0834-63F1-A802DA79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9" y="5550454"/>
            <a:ext cx="3433389" cy="6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774BE3F-CD2B-94EE-3289-69AB55E89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798" y="5148808"/>
            <a:ext cx="5301134" cy="11794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FF973E-F4AA-9DC1-B7CF-A8737730D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868" y="108896"/>
            <a:ext cx="1937974" cy="102101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433C364-DB9A-53A9-84C5-FF20D573DA93}"/>
              </a:ext>
            </a:extLst>
          </p:cNvPr>
          <p:cNvSpPr txBox="1">
            <a:spLocks/>
          </p:cNvSpPr>
          <p:nvPr/>
        </p:nvSpPr>
        <p:spPr>
          <a:xfrm>
            <a:off x="243301" y="220825"/>
            <a:ext cx="3302788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Convergence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C00CE2-C6E8-39F4-8153-8830B214D0F6}"/>
              </a:ext>
            </a:extLst>
          </p:cNvPr>
          <p:cNvSpPr txBox="1"/>
          <p:nvPr/>
        </p:nvSpPr>
        <p:spPr>
          <a:xfrm>
            <a:off x="243300" y="1219886"/>
            <a:ext cx="10986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+mj-lt"/>
              </a:rPr>
              <a:t>Upper</a:t>
            </a:r>
            <a:r>
              <a:rPr lang="fr-FR" sz="2400" b="1" dirty="0">
                <a:latin typeface="+mj-lt"/>
              </a:rPr>
              <a:t> </a:t>
            </a:r>
            <a:r>
              <a:rPr lang="fr-FR" sz="2400" b="1" dirty="0" err="1">
                <a:latin typeface="+mj-lt"/>
              </a:rPr>
              <a:t>bound</a:t>
            </a:r>
            <a:r>
              <a:rPr lang="fr-FR" sz="2400" b="1" dirty="0">
                <a:latin typeface="+mj-lt"/>
              </a:rPr>
              <a:t>. </a:t>
            </a:r>
            <a:r>
              <a:rPr lang="fr-FR" sz="2400" dirty="0">
                <a:latin typeface="+mj-lt"/>
              </a:rPr>
              <a:t>Under Assumptions 1-3, for </a:t>
            </a:r>
            <a:r>
              <a:rPr lang="fr-FR" sz="2400" dirty="0" err="1">
                <a:latin typeface="+mj-lt"/>
              </a:rPr>
              <a:t>smooth</a:t>
            </a:r>
            <a:r>
              <a:rPr lang="fr-FR" sz="2400" dirty="0">
                <a:latin typeface="+mj-lt"/>
              </a:rPr>
              <a:t>, non-</a:t>
            </a:r>
            <a:r>
              <a:rPr lang="fr-FR" sz="2400" dirty="0" err="1">
                <a:latin typeface="+mj-lt"/>
              </a:rPr>
              <a:t>convex</a:t>
            </a:r>
            <a:r>
              <a:rPr lang="fr-FR" sz="2400" dirty="0">
                <a:latin typeface="+mj-lt"/>
              </a:rPr>
              <a:t> objectives: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57271C6-D9C7-B047-5C60-4A38F32C5FFE}"/>
              </a:ext>
            </a:extLst>
          </p:cNvPr>
          <p:cNvGrpSpPr/>
          <p:nvPr/>
        </p:nvGrpSpPr>
        <p:grpSpPr>
          <a:xfrm>
            <a:off x="4286539" y="2003237"/>
            <a:ext cx="3864246" cy="2307750"/>
            <a:chOff x="4286539" y="1980935"/>
            <a:chExt cx="3864246" cy="2307750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11B771CC-31E5-C9DD-C494-4A34EF0B19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44"/>
            <a:stretch/>
          </p:blipFill>
          <p:spPr bwMode="auto">
            <a:xfrm>
              <a:off x="4286539" y="3247236"/>
              <a:ext cx="3546089" cy="104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D46E36C-4835-846B-4FCC-F276321DE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488" y="1980935"/>
              <a:ext cx="3635297" cy="1016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233923F-722C-68FD-87E4-99341576A89C}"/>
              </a:ext>
            </a:extLst>
          </p:cNvPr>
          <p:cNvSpPr txBox="1"/>
          <p:nvPr/>
        </p:nvSpPr>
        <p:spPr>
          <a:xfrm>
            <a:off x="243299" y="4695140"/>
            <a:ext cx="6135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+mj-lt"/>
              </a:rPr>
              <a:t>Lower</a:t>
            </a:r>
            <a:r>
              <a:rPr lang="fr-FR" sz="2400" b="1" dirty="0">
                <a:latin typeface="+mj-lt"/>
              </a:rPr>
              <a:t> </a:t>
            </a:r>
            <a:r>
              <a:rPr lang="fr-FR" sz="2400" b="1" dirty="0" err="1">
                <a:latin typeface="+mj-lt"/>
              </a:rPr>
              <a:t>bound</a:t>
            </a:r>
            <a:r>
              <a:rPr lang="fr-FR" sz="2400" b="1" dirty="0">
                <a:latin typeface="+mj-lt"/>
              </a:rPr>
              <a:t>. </a:t>
            </a:r>
            <a:r>
              <a:rPr lang="fr-FR" sz="2400" dirty="0">
                <a:latin typeface="+mj-lt"/>
              </a:rPr>
              <a:t>The </a:t>
            </a:r>
            <a:r>
              <a:rPr lang="fr-FR" sz="2400" dirty="0" err="1">
                <a:latin typeface="+mj-lt"/>
              </a:rPr>
              <a:t>term</a:t>
            </a:r>
            <a:r>
              <a:rPr lang="fr-FR" sz="2400" dirty="0">
                <a:latin typeface="+mj-lt"/>
              </a:rPr>
              <a:t>             </a:t>
            </a:r>
            <a:r>
              <a:rPr lang="fr-FR" sz="2400" dirty="0" err="1">
                <a:latin typeface="+mj-lt"/>
              </a:rPr>
              <a:t>is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necessary</a:t>
            </a:r>
            <a:r>
              <a:rPr lang="fr-FR" sz="2400" dirty="0">
                <a:latin typeface="+mj-lt"/>
              </a:rPr>
              <a:t>: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DCC98E82-11D7-25CD-C8CE-1F8D0DAC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86" y="4887301"/>
            <a:ext cx="550489" cy="2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C68A7A-40F7-3474-264E-75E20CC59D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8577" y="108895"/>
            <a:ext cx="1657571" cy="10210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10A0589-2D1C-0FE9-E4D5-97E62DF879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5212" y="387147"/>
            <a:ext cx="1400886" cy="6029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1CA30C-074C-1C8B-C33E-425B79E331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32504" y="358149"/>
            <a:ext cx="724980" cy="576809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F19706FA-DBB6-49EB-AB4D-E178AD9B7929}"/>
              </a:ext>
            </a:extLst>
          </p:cNvPr>
          <p:cNvSpPr/>
          <p:nvPr/>
        </p:nvSpPr>
        <p:spPr>
          <a:xfrm>
            <a:off x="7199280" y="2383015"/>
            <a:ext cx="573120" cy="440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B19764A-82D7-715F-59D8-2C64226921D1}"/>
              </a:ext>
            </a:extLst>
          </p:cNvPr>
          <p:cNvSpPr/>
          <p:nvPr/>
        </p:nvSpPr>
        <p:spPr>
          <a:xfrm>
            <a:off x="6239728" y="3632325"/>
            <a:ext cx="573120" cy="440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4800D5C-3572-4EA1-1A6A-ABBE413A7DA1}"/>
              </a:ext>
            </a:extLst>
          </p:cNvPr>
          <p:cNvSpPr/>
          <p:nvPr/>
        </p:nvSpPr>
        <p:spPr>
          <a:xfrm>
            <a:off x="9950755" y="3621862"/>
            <a:ext cx="573120" cy="440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8E81BF9-B88E-A6ED-31FE-97CEF9C34EAD}"/>
              </a:ext>
            </a:extLst>
          </p:cNvPr>
          <p:cNvSpPr/>
          <p:nvPr/>
        </p:nvSpPr>
        <p:spPr>
          <a:xfrm>
            <a:off x="5032679" y="5835243"/>
            <a:ext cx="573120" cy="440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F977B5E-F255-109D-899D-FFA48E6CCAF7}"/>
              </a:ext>
            </a:extLst>
          </p:cNvPr>
          <p:cNvSpPr txBox="1"/>
          <p:nvPr/>
        </p:nvSpPr>
        <p:spPr>
          <a:xfrm>
            <a:off x="6556798" y="4695139"/>
            <a:ext cx="1897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+mj-lt"/>
              </a:rPr>
              <a:t>Our </a:t>
            </a:r>
            <a:r>
              <a:rPr lang="fr-FR" sz="2400" b="1" dirty="0" err="1">
                <a:latin typeface="+mj-lt"/>
              </a:rPr>
              <a:t>findings</a:t>
            </a:r>
            <a:r>
              <a:rPr lang="fr-FR" sz="2400" b="1" dirty="0">
                <a:latin typeface="+mj-lt"/>
              </a:rPr>
              <a:t>. </a:t>
            </a:r>
            <a:endParaRPr lang="fr-FR" sz="2400" dirty="0">
              <a:latin typeface="+mj-lt"/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4EFFE60-8F13-55A9-D4E9-E8B4CD2ED529}"/>
              </a:ext>
            </a:extLst>
          </p:cNvPr>
          <p:cNvGrpSpPr/>
          <p:nvPr/>
        </p:nvGrpSpPr>
        <p:grpSpPr>
          <a:xfrm>
            <a:off x="6809789" y="5252331"/>
            <a:ext cx="4450696" cy="621762"/>
            <a:chOff x="6789734" y="5423221"/>
            <a:chExt cx="4450696" cy="621762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E55F841-2DDB-E45F-825B-0C54C55EF4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r="13166"/>
            <a:stretch/>
          </p:blipFill>
          <p:spPr>
            <a:xfrm>
              <a:off x="6789734" y="5423221"/>
              <a:ext cx="3648262" cy="621762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73FEF91F-C69B-2D19-6AC8-E9C7BA8E7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460298" y="5475668"/>
              <a:ext cx="780132" cy="564569"/>
            </a:xfrm>
            <a:prstGeom prst="rect">
              <a:avLst/>
            </a:prstGeom>
          </p:spPr>
        </p:pic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664EE6EF-5D64-6FD1-18A0-4FF082EBD3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9651" y="5735959"/>
            <a:ext cx="5075428" cy="5358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216C38-0F75-C43B-F300-27AE27D55D62}"/>
              </a:ext>
            </a:extLst>
          </p:cNvPr>
          <p:cNvSpPr/>
          <p:nvPr/>
        </p:nvSpPr>
        <p:spPr>
          <a:xfrm>
            <a:off x="8292554" y="292383"/>
            <a:ext cx="1449470" cy="695584"/>
          </a:xfrm>
          <a:prstGeom prst="rect">
            <a:avLst/>
          </a:prstGeom>
          <a:noFill/>
          <a:ln w="381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7E2FFB-EAF6-7E8A-4DBE-A7C9DE77C2FA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9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E9E55F9-5F12-908A-F7EC-1AD94571E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4" y="2048124"/>
            <a:ext cx="3546089" cy="66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2BB2393-A9BB-5BE7-1FEA-901E897FCF43}"/>
              </a:ext>
            </a:extLst>
          </p:cNvPr>
          <p:cNvSpPr/>
          <p:nvPr/>
        </p:nvSpPr>
        <p:spPr>
          <a:xfrm>
            <a:off x="6781652" y="1907709"/>
            <a:ext cx="1147026" cy="864683"/>
          </a:xfrm>
          <a:prstGeom prst="roundRect">
            <a:avLst/>
          </a:prstGeom>
          <a:solidFill>
            <a:srgbClr val="FF2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466B657-7F6F-A8C6-3E78-28C8D1154278}"/>
              </a:ext>
            </a:extLst>
          </p:cNvPr>
          <p:cNvSpPr/>
          <p:nvPr/>
        </p:nvSpPr>
        <p:spPr>
          <a:xfrm>
            <a:off x="5805841" y="3166324"/>
            <a:ext cx="1100807" cy="864683"/>
          </a:xfrm>
          <a:prstGeom prst="roundRect">
            <a:avLst/>
          </a:prstGeom>
          <a:solidFill>
            <a:srgbClr val="FF2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78608D2-B7EB-2BD1-7764-8ABDD4F6D7B0}"/>
              </a:ext>
            </a:extLst>
          </p:cNvPr>
          <p:cNvSpPr/>
          <p:nvPr/>
        </p:nvSpPr>
        <p:spPr>
          <a:xfrm>
            <a:off x="9546492" y="3163578"/>
            <a:ext cx="1019913" cy="857118"/>
          </a:xfrm>
          <a:prstGeom prst="roundRect">
            <a:avLst/>
          </a:prstGeom>
          <a:solidFill>
            <a:srgbClr val="FF2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49E43CF-E984-9BBA-3854-578BCE7938F9}"/>
              </a:ext>
            </a:extLst>
          </p:cNvPr>
          <p:cNvSpPr/>
          <p:nvPr/>
        </p:nvSpPr>
        <p:spPr>
          <a:xfrm>
            <a:off x="8442470" y="3166324"/>
            <a:ext cx="1019913" cy="857118"/>
          </a:xfrm>
          <a:prstGeom prst="roundRect">
            <a:avLst/>
          </a:prstGeom>
          <a:solidFill>
            <a:srgbClr val="009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4630791-71F8-98F2-E419-5C23E5F652E4}"/>
              </a:ext>
            </a:extLst>
          </p:cNvPr>
          <p:cNvSpPr/>
          <p:nvPr/>
        </p:nvSpPr>
        <p:spPr>
          <a:xfrm>
            <a:off x="4908535" y="1907709"/>
            <a:ext cx="1626998" cy="840300"/>
          </a:xfrm>
          <a:prstGeom prst="roundRect">
            <a:avLst/>
          </a:prstGeom>
          <a:solidFill>
            <a:srgbClr val="009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E9DC597-592A-6ABD-BDE5-0D9CF8B8683E}"/>
              </a:ext>
            </a:extLst>
          </p:cNvPr>
          <p:cNvSpPr/>
          <p:nvPr/>
        </p:nvSpPr>
        <p:spPr>
          <a:xfrm>
            <a:off x="5047732" y="3166324"/>
            <a:ext cx="539474" cy="864683"/>
          </a:xfrm>
          <a:prstGeom prst="roundRect">
            <a:avLst/>
          </a:prstGeom>
          <a:solidFill>
            <a:srgbClr val="009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166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Image 7168">
            <a:extLst>
              <a:ext uri="{FF2B5EF4-FFF2-40B4-BE49-F238E27FC236}">
                <a16:creationId xmlns:a16="http://schemas.microsoft.com/office/drawing/2014/main" id="{0EED75B9-82D8-535E-8893-08C6990D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876" y="1103444"/>
            <a:ext cx="5604041" cy="56040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0D5E56-813D-6124-5EE0-AD262B0DF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4" y="1138237"/>
            <a:ext cx="5498938" cy="54989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766A4BD-1560-BA14-9367-04A6CEFBC080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10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B143E1F-F393-6664-27D5-A55220A44997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258137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Staleness-Aware</a:t>
            </a:r>
            <a:r>
              <a:rPr lang="fr-FR" dirty="0"/>
              <a:t> FL (</a:t>
            </a:r>
            <a:r>
              <a:rPr lang="fr-FR" dirty="0" err="1"/>
              <a:t>FedStale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47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0C72C3F-A7E7-3CFD-0733-0CBC4641C688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258137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Staleness-Aware</a:t>
            </a:r>
            <a:r>
              <a:rPr lang="fr-FR" dirty="0"/>
              <a:t> FL (</a:t>
            </a:r>
            <a:r>
              <a:rPr lang="fr-FR" dirty="0" err="1"/>
              <a:t>FedStale</a:t>
            </a:r>
            <a:r>
              <a:rPr lang="fr-FR" dirty="0"/>
              <a:t>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A3C2344-C885-C7D5-8A3B-53528EAB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761" y="4409048"/>
            <a:ext cx="981076" cy="139614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4965B0C-C94B-F921-3399-9AE5C5B10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504" y="4637189"/>
            <a:ext cx="815278" cy="82243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248970-00DE-6BFD-9B58-3E3F0748D035}"/>
              </a:ext>
            </a:extLst>
          </p:cNvPr>
          <p:cNvSpPr txBox="1"/>
          <p:nvPr/>
        </p:nvSpPr>
        <p:spPr>
          <a:xfrm>
            <a:off x="243300" y="1175809"/>
            <a:ext cx="5336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</a:rPr>
              <a:t>A </a:t>
            </a:r>
            <a:r>
              <a:rPr lang="fr-FR" sz="2800" dirty="0" err="1">
                <a:latin typeface="+mj-lt"/>
              </a:rPr>
              <a:t>convex</a:t>
            </a:r>
            <a:r>
              <a:rPr lang="fr-FR" sz="2800" dirty="0">
                <a:latin typeface="+mj-lt"/>
              </a:rPr>
              <a:t> combination of </a:t>
            </a:r>
            <a:br>
              <a:rPr lang="fr-FR" sz="2800" dirty="0">
                <a:latin typeface="+mj-lt"/>
              </a:rPr>
            </a:br>
            <a:r>
              <a:rPr lang="fr-FR" sz="2800" dirty="0">
                <a:latin typeface="+mj-lt"/>
              </a:rPr>
              <a:t>"</a:t>
            </a:r>
            <a:r>
              <a:rPr lang="fr-FR" sz="2800" dirty="0" err="1">
                <a:latin typeface="+mj-lt"/>
              </a:rPr>
              <a:t>fresh</a:t>
            </a:r>
            <a:r>
              <a:rPr lang="fr-FR" sz="2800" dirty="0">
                <a:latin typeface="+mj-lt"/>
              </a:rPr>
              <a:t>" and "</a:t>
            </a:r>
            <a:r>
              <a:rPr lang="fr-FR" sz="2800" dirty="0" err="1">
                <a:latin typeface="+mj-lt"/>
              </a:rPr>
              <a:t>stale</a:t>
            </a:r>
            <a:r>
              <a:rPr lang="fr-FR" sz="2800" dirty="0">
                <a:latin typeface="+mj-lt"/>
              </a:rPr>
              <a:t>" updates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215487E-857C-7F0E-C23B-FA8CA6070A2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937309" y="4409048"/>
            <a:ext cx="974787" cy="1396147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FB98D29-6958-A10C-4679-87BEA937682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9369540" y="4631554"/>
            <a:ext cx="815277" cy="86057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F7CB77F-ECAF-687D-CC2C-1A2A49AF5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188" y="4631856"/>
            <a:ext cx="1713875" cy="951429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5A0799F2-EB08-7AA7-C837-1FD05BB6B16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8910391" y="5690924"/>
            <a:ext cx="1090613" cy="109061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044300D-97AA-2D85-CF65-4C8973BB1B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2866" y="5875576"/>
            <a:ext cx="1000971" cy="71497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E5EEC91-E54A-CB9D-737F-1698EE235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4484" y="2162648"/>
            <a:ext cx="1122529" cy="101339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66A14478-9AEF-F2DD-2EC4-B7D4BA4FD4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9591" y="2257702"/>
            <a:ext cx="1183280" cy="1377899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F45BE924-4E69-7515-30EB-71C026C6C0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2761" y="1136931"/>
            <a:ext cx="2690897" cy="1995641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CFA23515-2FFE-C642-7B13-5B91D662D169}"/>
              </a:ext>
            </a:extLst>
          </p:cNvPr>
          <p:cNvSpPr txBox="1"/>
          <p:nvPr/>
        </p:nvSpPr>
        <p:spPr>
          <a:xfrm>
            <a:off x="8092860" y="628532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j-lt"/>
              </a:rPr>
              <a:t>Cloud server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E41F0B7-8A7B-5F94-35F0-869C4D64C9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5516" y="3011735"/>
            <a:ext cx="534687" cy="493557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69FC8AA9-7C67-AFD4-8A55-B9DF330E69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2382" y="3029009"/>
            <a:ext cx="976184" cy="62186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49011AF-4CF6-EEBF-F367-D136F8882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7" y="2740667"/>
            <a:ext cx="5550657" cy="4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7C9719D1-3A75-FFD6-5EAC-DFFF434AC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164" y="3116029"/>
            <a:ext cx="756762" cy="44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416FCEB-52A4-7966-CF6E-C8A83F3E07F4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11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93F908A-30F1-11AC-7D2E-76FDA50D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97" y="5723091"/>
            <a:ext cx="6348766" cy="73440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u="sng" dirty="0">
                <a:latin typeface="+mj-lt"/>
              </a:rPr>
              <a:t>Q: Why does it work?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1EB458D-3697-E7A9-A3C2-73F1CD97D423}"/>
              </a:ext>
            </a:extLst>
          </p:cNvPr>
          <p:cNvGrpSpPr/>
          <p:nvPr/>
        </p:nvGrpSpPr>
        <p:grpSpPr>
          <a:xfrm>
            <a:off x="1430677" y="3598910"/>
            <a:ext cx="4937166" cy="1739043"/>
            <a:chOff x="1430677" y="3598910"/>
            <a:chExt cx="4937166" cy="173904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9CF35EC-8922-D3A6-26A2-1C488ED9A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30677" y="3598910"/>
              <a:ext cx="4937166" cy="1014610"/>
            </a:xfrm>
            <a:prstGeom prst="rect">
              <a:avLst/>
            </a:prstGeom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E779AF9C-A7B6-B3CF-E472-CD8EA4F54043}"/>
                </a:ext>
              </a:extLst>
            </p:cNvPr>
            <p:cNvGrpSpPr/>
            <p:nvPr/>
          </p:nvGrpSpPr>
          <p:grpSpPr>
            <a:xfrm>
              <a:off x="1443137" y="3978604"/>
              <a:ext cx="4888579" cy="1359349"/>
              <a:chOff x="1443137" y="3978604"/>
              <a:chExt cx="4888579" cy="1359349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136A957-6864-7002-5AB4-47608338AB94}"/>
                  </a:ext>
                </a:extLst>
              </p:cNvPr>
              <p:cNvSpPr txBox="1"/>
              <p:nvPr/>
            </p:nvSpPr>
            <p:spPr>
              <a:xfrm>
                <a:off x="1443137" y="4876288"/>
                <a:ext cx="4888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 err="1">
                    <a:latin typeface="+mj-lt"/>
                  </a:rPr>
                  <a:t>weight</a:t>
                </a:r>
                <a:r>
                  <a:rPr lang="fr-FR" sz="2400" dirty="0">
                    <a:latin typeface="+mj-lt"/>
                  </a:rPr>
                  <a:t> to </a:t>
                </a:r>
                <a:r>
                  <a:rPr lang="fr-FR" sz="2400" dirty="0" err="1">
                    <a:latin typeface="+mj-lt"/>
                  </a:rPr>
                  <a:t>stale</a:t>
                </a:r>
                <a:r>
                  <a:rPr lang="fr-FR" sz="2400" dirty="0">
                    <a:latin typeface="+mj-lt"/>
                  </a:rPr>
                  <a:t> updates</a:t>
                </a:r>
              </a:p>
            </p:txBody>
          </p: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FED42457-0672-C57E-2F88-D64B9350CA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5713" y="4000977"/>
                <a:ext cx="0" cy="10878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avec flèche 26">
                <a:extLst>
                  <a:ext uri="{FF2B5EF4-FFF2-40B4-BE49-F238E27FC236}">
                    <a16:creationId xmlns:a16="http://schemas.microsoft.com/office/drawing/2014/main" id="{4C34BB67-E6B8-9CEC-F1AD-94190D50F5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7755" y="3978604"/>
                <a:ext cx="0" cy="11102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8658BA73-BB57-318E-D03E-34A3125450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5269" y="4022809"/>
                <a:ext cx="221604" cy="75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2E1C79E2-EBA0-5C30-2C0B-0010BCE8D576}"/>
              </a:ext>
            </a:extLst>
          </p:cNvPr>
          <p:cNvSpPr/>
          <p:nvPr/>
        </p:nvSpPr>
        <p:spPr>
          <a:xfrm>
            <a:off x="1777297" y="2738474"/>
            <a:ext cx="1029697" cy="48279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1A549BD-CA71-E711-E981-DA57F7BD8E6B}"/>
              </a:ext>
            </a:extLst>
          </p:cNvPr>
          <p:cNvSpPr/>
          <p:nvPr/>
        </p:nvSpPr>
        <p:spPr>
          <a:xfrm>
            <a:off x="4315154" y="2738474"/>
            <a:ext cx="278111" cy="4858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06BBA3C-6317-AD75-BB66-194B125D1476}"/>
              </a:ext>
            </a:extLst>
          </p:cNvPr>
          <p:cNvSpPr/>
          <p:nvPr/>
        </p:nvSpPr>
        <p:spPr>
          <a:xfrm>
            <a:off x="1793238" y="3634542"/>
            <a:ext cx="278111" cy="4858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9FF0A61-B48D-D487-DF5D-0E3D2E82DC2A}"/>
              </a:ext>
            </a:extLst>
          </p:cNvPr>
          <p:cNvSpPr/>
          <p:nvPr/>
        </p:nvSpPr>
        <p:spPr>
          <a:xfrm>
            <a:off x="5652671" y="3612558"/>
            <a:ext cx="278111" cy="4858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60DC5D3-8CBB-A68D-4934-2FA6863013FB}"/>
              </a:ext>
            </a:extLst>
          </p:cNvPr>
          <p:cNvSpPr/>
          <p:nvPr/>
        </p:nvSpPr>
        <p:spPr>
          <a:xfrm>
            <a:off x="9463464" y="2957083"/>
            <a:ext cx="910194" cy="70361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3F1A8D5-A607-B37B-5827-BBB9408C3A0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03056" y="3065592"/>
            <a:ext cx="544429" cy="5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0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build="p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F29FE-B208-799F-6D50-1D0CB798F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6D00A1E-8D7F-6CC9-E7E4-8ECDCE9A8B8F}"/>
              </a:ext>
            </a:extLst>
          </p:cNvPr>
          <p:cNvSpPr/>
          <p:nvPr/>
        </p:nvSpPr>
        <p:spPr>
          <a:xfrm>
            <a:off x="9674082" y="3163578"/>
            <a:ext cx="1019913" cy="857118"/>
          </a:xfrm>
          <a:prstGeom prst="roundRect">
            <a:avLst/>
          </a:prstGeom>
          <a:solidFill>
            <a:srgbClr val="FF2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4B735E47-037C-2CDD-0B41-E07ABDF1B999}"/>
              </a:ext>
            </a:extLst>
          </p:cNvPr>
          <p:cNvSpPr/>
          <p:nvPr/>
        </p:nvSpPr>
        <p:spPr>
          <a:xfrm>
            <a:off x="8399941" y="3166324"/>
            <a:ext cx="912550" cy="857118"/>
          </a:xfrm>
          <a:prstGeom prst="roundRect">
            <a:avLst/>
          </a:prstGeom>
          <a:solidFill>
            <a:srgbClr val="009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DD02BA2-7A95-32E4-FE02-A67ACF8FB2FF}"/>
              </a:ext>
            </a:extLst>
          </p:cNvPr>
          <p:cNvSpPr/>
          <p:nvPr/>
        </p:nvSpPr>
        <p:spPr>
          <a:xfrm>
            <a:off x="5805841" y="3166324"/>
            <a:ext cx="1100807" cy="864683"/>
          </a:xfrm>
          <a:prstGeom prst="roundRect">
            <a:avLst/>
          </a:prstGeom>
          <a:solidFill>
            <a:srgbClr val="FF2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61422204-9248-490A-4682-32F89CDFACF9}"/>
              </a:ext>
            </a:extLst>
          </p:cNvPr>
          <p:cNvSpPr/>
          <p:nvPr/>
        </p:nvSpPr>
        <p:spPr>
          <a:xfrm>
            <a:off x="5047732" y="3166324"/>
            <a:ext cx="539474" cy="864683"/>
          </a:xfrm>
          <a:prstGeom prst="roundRect">
            <a:avLst/>
          </a:prstGeom>
          <a:solidFill>
            <a:srgbClr val="009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B106AF2-B3E5-9C43-3625-6D7C1C1EA522}"/>
              </a:ext>
            </a:extLst>
          </p:cNvPr>
          <p:cNvSpPr/>
          <p:nvPr/>
        </p:nvSpPr>
        <p:spPr>
          <a:xfrm>
            <a:off x="6781652" y="1907709"/>
            <a:ext cx="1147026" cy="864683"/>
          </a:xfrm>
          <a:prstGeom prst="roundRect">
            <a:avLst/>
          </a:prstGeom>
          <a:solidFill>
            <a:srgbClr val="FF2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98BDFDD-0BF1-29ED-5730-41C4ECB3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3" y="5508380"/>
            <a:ext cx="8275977" cy="664951"/>
          </a:xfrm>
          <a:prstGeom prst="rect">
            <a:avLst/>
          </a:prstGeom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E84279DA-7A50-DC6D-CB07-0929701B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91" y="3268918"/>
            <a:ext cx="3854617" cy="10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84B95C6-356F-1E5D-398A-F0660C39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08" y="3264362"/>
            <a:ext cx="3022801" cy="10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EB2F528-75F8-1F21-8CC7-F08AA767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87" y="1999422"/>
            <a:ext cx="3635297" cy="10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EA584B-2D52-F937-5DD8-4FE581523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868" y="108896"/>
            <a:ext cx="1937974" cy="102101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9C32BD6-3C32-8A59-DDB7-EB6FEDB47946}"/>
              </a:ext>
            </a:extLst>
          </p:cNvPr>
          <p:cNvSpPr txBox="1">
            <a:spLocks/>
          </p:cNvSpPr>
          <p:nvPr/>
        </p:nvSpPr>
        <p:spPr>
          <a:xfrm>
            <a:off x="243301" y="220825"/>
            <a:ext cx="3302788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Convergence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0BCBBD-E605-52D7-3472-1390C5E192AB}"/>
              </a:ext>
            </a:extLst>
          </p:cNvPr>
          <p:cNvSpPr txBox="1"/>
          <p:nvPr/>
        </p:nvSpPr>
        <p:spPr>
          <a:xfrm>
            <a:off x="243300" y="1219886"/>
            <a:ext cx="10986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+mj-lt"/>
              </a:rPr>
              <a:t>Upper</a:t>
            </a:r>
            <a:r>
              <a:rPr lang="fr-FR" sz="2400" b="1" dirty="0">
                <a:latin typeface="+mj-lt"/>
              </a:rPr>
              <a:t> </a:t>
            </a:r>
            <a:r>
              <a:rPr lang="fr-FR" sz="2400" b="1" dirty="0" err="1">
                <a:latin typeface="+mj-lt"/>
              </a:rPr>
              <a:t>bound</a:t>
            </a:r>
            <a:r>
              <a:rPr lang="fr-FR" sz="2400" b="1" dirty="0">
                <a:latin typeface="+mj-lt"/>
              </a:rPr>
              <a:t>. </a:t>
            </a:r>
            <a:r>
              <a:rPr lang="fr-FR" sz="2400" dirty="0">
                <a:latin typeface="+mj-lt"/>
              </a:rPr>
              <a:t>Under Assumptions 1-3, for </a:t>
            </a:r>
            <a:r>
              <a:rPr lang="fr-FR" sz="2400" dirty="0" err="1">
                <a:latin typeface="+mj-lt"/>
              </a:rPr>
              <a:t>smooth</a:t>
            </a:r>
            <a:r>
              <a:rPr lang="fr-FR" sz="2400" dirty="0">
                <a:latin typeface="+mj-lt"/>
              </a:rPr>
              <a:t>, non-</a:t>
            </a:r>
            <a:r>
              <a:rPr lang="fr-FR" sz="2400" dirty="0" err="1">
                <a:latin typeface="+mj-lt"/>
              </a:rPr>
              <a:t>convex</a:t>
            </a:r>
            <a:r>
              <a:rPr lang="fr-FR" sz="2400" dirty="0">
                <a:latin typeface="+mj-lt"/>
              </a:rPr>
              <a:t> objectives: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8037874-A101-DD7A-A6C4-91C8ED86D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577" y="108895"/>
            <a:ext cx="1657571" cy="10210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4BC2C3E-6E8C-8D32-A222-E026DA365D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8883" y="387147"/>
            <a:ext cx="1400886" cy="6029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D68BD63-741F-A68C-B106-0F790BB677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2504" y="358149"/>
            <a:ext cx="724980" cy="576809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5F88DB66-FD7D-EB2B-1A2D-D11DE6DA4559}"/>
              </a:ext>
            </a:extLst>
          </p:cNvPr>
          <p:cNvSpPr/>
          <p:nvPr/>
        </p:nvSpPr>
        <p:spPr>
          <a:xfrm>
            <a:off x="7199280" y="2383015"/>
            <a:ext cx="573120" cy="440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5ED058F-A3F5-0838-8D0F-CFBA0179E86B}"/>
              </a:ext>
            </a:extLst>
          </p:cNvPr>
          <p:cNvSpPr/>
          <p:nvPr/>
        </p:nvSpPr>
        <p:spPr>
          <a:xfrm>
            <a:off x="6239728" y="3632325"/>
            <a:ext cx="573120" cy="440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44BE9E1-080E-D211-47FE-2BC285204E8F}"/>
              </a:ext>
            </a:extLst>
          </p:cNvPr>
          <p:cNvSpPr/>
          <p:nvPr/>
        </p:nvSpPr>
        <p:spPr>
          <a:xfrm>
            <a:off x="10132504" y="3632325"/>
            <a:ext cx="573120" cy="440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D2C42E-B71B-2A9F-1EB3-9BD17C7A2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0" y="2052371"/>
            <a:ext cx="3232776" cy="66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FAEF9F0-E17E-14DE-0AB5-04B210A584A6}"/>
              </a:ext>
            </a:extLst>
          </p:cNvPr>
          <p:cNvSpPr txBox="1"/>
          <p:nvPr/>
        </p:nvSpPr>
        <p:spPr>
          <a:xfrm>
            <a:off x="243299" y="4678541"/>
            <a:ext cx="10986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j-lt"/>
              </a:rPr>
              <a:t>Minimizing</a:t>
            </a:r>
            <a:r>
              <a:rPr lang="fr-FR" sz="2400" dirty="0">
                <a:latin typeface="+mj-lt"/>
              </a:rPr>
              <a:t> the </a:t>
            </a:r>
            <a:r>
              <a:rPr lang="fr-FR" sz="2400" dirty="0" err="1">
                <a:latin typeface="+mj-lt"/>
              </a:rPr>
              <a:t>bound</a:t>
            </a:r>
            <a:r>
              <a:rPr lang="fr-FR" sz="2400" dirty="0">
                <a:latin typeface="+mj-lt"/>
              </a:rPr>
              <a:t>: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9FB0022B-5B13-76DA-3442-09F40BCE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2" y="5228640"/>
            <a:ext cx="2472781" cy="9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A6C5087-18D9-F110-0F42-8586366F996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832"/>
          <a:stretch/>
        </p:blipFill>
        <p:spPr>
          <a:xfrm>
            <a:off x="3546089" y="5534630"/>
            <a:ext cx="7159535" cy="81322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C538757-0886-CD6A-B9C5-D90C895357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5624" y="5557314"/>
            <a:ext cx="1027927" cy="72173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4BE14B9-D067-495D-F494-D6A92A5FEC4E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2">
                <a:extLst>
                  <a:ext uri="{FF2B5EF4-FFF2-40B4-BE49-F238E27FC236}">
                    <a16:creationId xmlns:a16="http://schemas.microsoft.com/office/drawing/2014/main" id="{85DF7BB7-7246-95AE-9ECF-CFE6FD546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299" y="4061189"/>
                <a:ext cx="6348766" cy="7344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b="1" u="sng" dirty="0">
                    <a:latin typeface="+mj-lt"/>
                  </a:rPr>
                  <a:t>Q: How to choose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1" u="sng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4" name="Espace réservé du contenu 2">
                <a:extLst>
                  <a:ext uri="{FF2B5EF4-FFF2-40B4-BE49-F238E27FC236}">
                    <a16:creationId xmlns:a16="http://schemas.microsoft.com/office/drawing/2014/main" id="{1E07215F-3719-8BB7-22F2-9D693BDB3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299" y="4061189"/>
                <a:ext cx="6348766" cy="734400"/>
              </a:xfrm>
              <a:blipFill>
                <a:blip r:embed="rId18"/>
                <a:stretch>
                  <a:fillRect l="-2000" b="-50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C3257CDD-E48D-C7FA-3040-C080EC96AA08}"/>
              </a:ext>
            </a:extLst>
          </p:cNvPr>
          <p:cNvSpPr/>
          <p:nvPr/>
        </p:nvSpPr>
        <p:spPr>
          <a:xfrm>
            <a:off x="4908535" y="1907709"/>
            <a:ext cx="1626998" cy="840300"/>
          </a:xfrm>
          <a:prstGeom prst="roundRect">
            <a:avLst/>
          </a:prstGeom>
          <a:solidFill>
            <a:srgbClr val="009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41B1D5E-7DCF-229B-63C7-90B1061E3DD5}"/>
              </a:ext>
            </a:extLst>
          </p:cNvPr>
          <p:cNvSpPr/>
          <p:nvPr/>
        </p:nvSpPr>
        <p:spPr>
          <a:xfrm>
            <a:off x="8360484" y="3163199"/>
            <a:ext cx="1100807" cy="51023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D78A1AA-765A-94B5-6B32-785DADBFBD54}"/>
              </a:ext>
            </a:extLst>
          </p:cNvPr>
          <p:cNvSpPr/>
          <p:nvPr/>
        </p:nvSpPr>
        <p:spPr>
          <a:xfrm>
            <a:off x="5880995" y="3187604"/>
            <a:ext cx="438204" cy="4858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C85932F-FBF4-3491-8566-8BBCD21F441D}"/>
              </a:ext>
            </a:extLst>
          </p:cNvPr>
          <p:cNvSpPr/>
          <p:nvPr/>
        </p:nvSpPr>
        <p:spPr>
          <a:xfrm>
            <a:off x="6857119" y="1936606"/>
            <a:ext cx="438204" cy="4858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EDD9F51-57AC-85BF-8C72-C2D8EC82AAD8}"/>
              </a:ext>
            </a:extLst>
          </p:cNvPr>
          <p:cNvSpPr/>
          <p:nvPr/>
        </p:nvSpPr>
        <p:spPr>
          <a:xfrm>
            <a:off x="9646759" y="3191193"/>
            <a:ext cx="438204" cy="4858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9D6CCEA-20AC-EFD9-371F-AA81D0615E19}"/>
              </a:ext>
            </a:extLst>
          </p:cNvPr>
          <p:cNvGrpSpPr/>
          <p:nvPr/>
        </p:nvGrpSpPr>
        <p:grpSpPr>
          <a:xfrm>
            <a:off x="3884956" y="4833453"/>
            <a:ext cx="7487069" cy="625120"/>
            <a:chOff x="3320646" y="4846349"/>
            <a:chExt cx="7487069" cy="625120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DE97E3A0-0075-2A6E-B797-3A348472D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20646" y="4866048"/>
              <a:ext cx="7487069" cy="594023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F2A796B-B02E-B92F-8C8C-FA39C4AAE9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89010" t="3618"/>
            <a:stretch/>
          </p:blipFill>
          <p:spPr>
            <a:xfrm>
              <a:off x="9839866" y="4866436"/>
              <a:ext cx="841687" cy="605033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873948A-5A28-5B36-52C2-2D36E2EB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537462" y="4846349"/>
              <a:ext cx="6302405" cy="571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2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95074180-0FBF-7EF4-433D-EA9907612B95}"/>
              </a:ext>
            </a:extLst>
          </p:cNvPr>
          <p:cNvSpPr txBox="1"/>
          <p:nvPr/>
        </p:nvSpPr>
        <p:spPr>
          <a:xfrm>
            <a:off x="4739652" y="266147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[McM’16; Kon’16]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0C2069A-D557-C304-F6B1-CD6DD62E6C3C}"/>
              </a:ext>
            </a:extLst>
          </p:cNvPr>
          <p:cNvGrpSpPr/>
          <p:nvPr/>
        </p:nvGrpSpPr>
        <p:grpSpPr>
          <a:xfrm>
            <a:off x="6881573" y="4404212"/>
            <a:ext cx="3018352" cy="2088663"/>
            <a:chOff x="6881573" y="4404212"/>
            <a:chExt cx="3018352" cy="208866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2166BF3-6AAE-A26E-3774-58B2C1583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5637" y="4404212"/>
              <a:ext cx="981076" cy="1396147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93F53D2-FE15-7E2E-9F2E-53400E797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3651" y="4404212"/>
              <a:ext cx="974787" cy="1396147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BCF6DE9-9C0B-E051-13FA-7361EF98C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0175" y="6066147"/>
              <a:ext cx="1809750" cy="368263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528F277-5F66-429A-15D3-B0FDDF349A2E}"/>
                </a:ext>
              </a:extLst>
            </p:cNvPr>
            <p:cNvSpPr txBox="1"/>
            <p:nvPr/>
          </p:nvSpPr>
          <p:spPr>
            <a:xfrm>
              <a:off x="6881573" y="5969655"/>
              <a:ext cx="11525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+mj-lt"/>
                </a:rPr>
                <a:t>Clients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274BF85-3CBD-4A9A-113C-518C423A1F90}"/>
              </a:ext>
            </a:extLst>
          </p:cNvPr>
          <p:cNvGrpSpPr/>
          <p:nvPr/>
        </p:nvGrpSpPr>
        <p:grpSpPr>
          <a:xfrm>
            <a:off x="6704315" y="4612541"/>
            <a:ext cx="4367409" cy="923925"/>
            <a:chOff x="6704315" y="4612541"/>
            <a:chExt cx="4367409" cy="92392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E5FDA40-0798-899E-8FC4-1CEC19050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4315" y="4612541"/>
              <a:ext cx="753538" cy="868363"/>
            </a:xfrm>
            <a:prstGeom prst="rect">
              <a:avLst/>
            </a:prstGeom>
          </p:spPr>
        </p:pic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5DB46226-2876-F276-E2E7-986EFD95B275}"/>
                </a:ext>
              </a:extLst>
            </p:cNvPr>
            <p:cNvGrpSpPr/>
            <p:nvPr/>
          </p:nvGrpSpPr>
          <p:grpSpPr>
            <a:xfrm>
              <a:off x="10222581" y="4635974"/>
              <a:ext cx="849143" cy="873487"/>
              <a:chOff x="4465829" y="4545490"/>
              <a:chExt cx="849143" cy="873487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8713DDB0-9D13-3492-65F3-11E88BA15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1145" y="5040358"/>
                <a:ext cx="458511" cy="378619"/>
              </a:xfrm>
              <a:prstGeom prst="rect">
                <a:avLst/>
              </a:prstGeom>
            </p:spPr>
          </p:pic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F89D453-8939-CC1F-F4AD-8B8DAA86F0F3}"/>
                  </a:ext>
                </a:extLst>
              </p:cNvPr>
              <p:cNvSpPr txBox="1"/>
              <p:nvPr/>
            </p:nvSpPr>
            <p:spPr>
              <a:xfrm>
                <a:off x="4465829" y="4545490"/>
                <a:ext cx="849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>
                    <a:latin typeface="+mj-lt"/>
                  </a:rPr>
                  <a:t>Data</a:t>
                </a:r>
              </a:p>
            </p:txBody>
          </p:sp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AB85B7D-7438-8C78-45BF-DF8B6066F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1044" y="4612541"/>
              <a:ext cx="788716" cy="923925"/>
            </a:xfrm>
            <a:prstGeom prst="rect">
              <a:avLst/>
            </a:prstGeom>
          </p:spPr>
        </p:pic>
      </p:grpSp>
      <p:sp>
        <p:nvSpPr>
          <p:cNvPr id="49" name="Titre 1">
            <a:extLst>
              <a:ext uri="{FF2B5EF4-FFF2-40B4-BE49-F238E27FC236}">
                <a16:creationId xmlns:a16="http://schemas.microsoft.com/office/drawing/2014/main" id="{4815AD87-C89E-179C-7CC9-ABAE63AE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01" y="220825"/>
            <a:ext cx="10186574" cy="725891"/>
          </a:xfrm>
        </p:spPr>
        <p:txBody>
          <a:bodyPr>
            <a:normAutofit/>
          </a:bodyPr>
          <a:lstStyle/>
          <a:p>
            <a:r>
              <a:rPr lang="fr-FR" dirty="0" err="1"/>
              <a:t>Federated</a:t>
            </a:r>
            <a:r>
              <a:rPr lang="fr-FR" dirty="0"/>
              <a:t> Learning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9947D0F-89E6-9F9D-9AFD-491E1FDDE866}"/>
              </a:ext>
            </a:extLst>
          </p:cNvPr>
          <p:cNvGrpSpPr/>
          <p:nvPr/>
        </p:nvGrpSpPr>
        <p:grpSpPr>
          <a:xfrm>
            <a:off x="581068" y="1325642"/>
            <a:ext cx="4040030" cy="1735302"/>
            <a:chOff x="581068" y="1325642"/>
            <a:chExt cx="4040030" cy="1735302"/>
          </a:xfrm>
        </p:grpSpPr>
        <p:pic>
          <p:nvPicPr>
            <p:cNvPr id="12302" name="Picture 14">
              <a:extLst>
                <a:ext uri="{FF2B5EF4-FFF2-40B4-BE49-F238E27FC236}">
                  <a16:creationId xmlns:a16="http://schemas.microsoft.com/office/drawing/2014/main" id="{5A4D8DF5-0EE4-C4F8-0195-734807A41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68" y="1325642"/>
              <a:ext cx="3652690" cy="1141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Bulle rectangulaire à coins arrondis 44">
              <a:extLst>
                <a:ext uri="{FF2B5EF4-FFF2-40B4-BE49-F238E27FC236}">
                  <a16:creationId xmlns:a16="http://schemas.microsoft.com/office/drawing/2014/main" id="{A7ABEE10-48B7-5862-96E6-A5181F61960A}"/>
                </a:ext>
              </a:extLst>
            </p:cNvPr>
            <p:cNvSpPr/>
            <p:nvPr/>
          </p:nvSpPr>
          <p:spPr>
            <a:xfrm>
              <a:off x="1131187" y="2414613"/>
              <a:ext cx="1128711" cy="646331"/>
            </a:xfrm>
            <a:prstGeom prst="wedgeRoundRectCallout">
              <a:avLst>
                <a:gd name="adj1" fmla="val -23365"/>
                <a:gd name="adj2" fmla="val -6679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+mj-lt"/>
                </a:rPr>
                <a:t>global objective</a:t>
              </a:r>
            </a:p>
          </p:txBody>
        </p:sp>
        <p:sp>
          <p:nvSpPr>
            <p:cNvPr id="58" name="Bulle rectangulaire à coins arrondis 57">
              <a:extLst>
                <a:ext uri="{FF2B5EF4-FFF2-40B4-BE49-F238E27FC236}">
                  <a16:creationId xmlns:a16="http://schemas.microsoft.com/office/drawing/2014/main" id="{E42440E2-1FDD-AC02-E092-7F9A5FF19F22}"/>
                </a:ext>
              </a:extLst>
            </p:cNvPr>
            <p:cNvSpPr/>
            <p:nvPr/>
          </p:nvSpPr>
          <p:spPr>
            <a:xfrm>
              <a:off x="3492387" y="2414613"/>
              <a:ext cx="1128711" cy="646331"/>
            </a:xfrm>
            <a:prstGeom prst="wedgeRoundRectCallout">
              <a:avLst>
                <a:gd name="adj1" fmla="val -23365"/>
                <a:gd name="adj2" fmla="val -6679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+mj-lt"/>
                </a:rPr>
                <a:t>local objective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53F7C7E-E398-B303-2AA4-D4BB7878EE98}"/>
              </a:ext>
            </a:extLst>
          </p:cNvPr>
          <p:cNvGrpSpPr/>
          <p:nvPr/>
        </p:nvGrpSpPr>
        <p:grpSpPr>
          <a:xfrm>
            <a:off x="457894" y="3547731"/>
            <a:ext cx="4281758" cy="2714443"/>
            <a:chOff x="457894" y="3547731"/>
            <a:chExt cx="4281758" cy="2714443"/>
          </a:xfrm>
        </p:grpSpPr>
        <p:pic>
          <p:nvPicPr>
            <p:cNvPr id="12304" name="Picture 16">
              <a:extLst>
                <a:ext uri="{FF2B5EF4-FFF2-40B4-BE49-F238E27FC236}">
                  <a16:creationId xmlns:a16="http://schemas.microsoft.com/office/drawing/2014/main" id="{21477137-C634-06FD-ACBB-8014F03F4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501" y="4635974"/>
              <a:ext cx="3461355" cy="438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29E9C26-FDC6-4642-2AAE-F25EAFA9494F}"/>
                </a:ext>
              </a:extLst>
            </p:cNvPr>
            <p:cNvSpPr txBox="1"/>
            <p:nvPr/>
          </p:nvSpPr>
          <p:spPr>
            <a:xfrm>
              <a:off x="457894" y="3547731"/>
              <a:ext cx="1096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 err="1">
                  <a:latin typeface="+mj-lt"/>
                </a:rPr>
                <a:t>where</a:t>
              </a:r>
              <a:endParaRPr lang="fr-FR" sz="2800" dirty="0">
                <a:latin typeface="+mj-lt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D3FF41F-5F06-BE3F-6F5C-59386C372E5A}"/>
                </a:ext>
              </a:extLst>
            </p:cNvPr>
            <p:cNvSpPr txBox="1"/>
            <p:nvPr/>
          </p:nvSpPr>
          <p:spPr>
            <a:xfrm>
              <a:off x="2682747" y="5615843"/>
              <a:ext cx="1086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>
                  <a:latin typeface="+mj-lt"/>
                </a:rPr>
                <a:t>loss</a:t>
              </a:r>
              <a:r>
                <a:rPr lang="fr-FR" dirty="0">
                  <a:latin typeface="+mj-lt"/>
                </a:rPr>
                <a:t> </a:t>
              </a:r>
              <a:r>
                <a:rPr lang="fr-FR" dirty="0" err="1">
                  <a:latin typeface="+mj-lt"/>
                </a:rPr>
                <a:t>function</a:t>
              </a:r>
              <a:endParaRPr lang="fr-FR" dirty="0">
                <a:latin typeface="+mj-lt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62AA01A-558C-CC4C-CCB9-11EC0FE5B780}"/>
                </a:ext>
              </a:extLst>
            </p:cNvPr>
            <p:cNvSpPr txBox="1"/>
            <p:nvPr/>
          </p:nvSpPr>
          <p:spPr>
            <a:xfrm>
              <a:off x="3652690" y="5615843"/>
              <a:ext cx="1086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+mj-lt"/>
                </a:rPr>
                <a:t>data </a:t>
              </a:r>
              <a:r>
                <a:rPr lang="fr-FR" dirty="0" err="1">
                  <a:latin typeface="+mj-lt"/>
                </a:rPr>
                <a:t>sample</a:t>
              </a:r>
              <a:endParaRPr lang="fr-FR" dirty="0">
                <a:latin typeface="+mj-lt"/>
              </a:endParaRPr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FD19A0B3-68EC-CDD7-D4A1-B99195BC1F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6228" y="5213932"/>
              <a:ext cx="0" cy="4304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D2C7DD3B-18AA-056E-B5FB-51DE6DA263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56743" y="5228220"/>
              <a:ext cx="96564" cy="4161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Bulle rectangulaire à coins arrondis 58">
              <a:extLst>
                <a:ext uri="{FF2B5EF4-FFF2-40B4-BE49-F238E27FC236}">
                  <a16:creationId xmlns:a16="http://schemas.microsoft.com/office/drawing/2014/main" id="{0CF86751-8E0B-6F89-5088-96CE8AF287E9}"/>
                </a:ext>
              </a:extLst>
            </p:cNvPr>
            <p:cNvSpPr/>
            <p:nvPr/>
          </p:nvSpPr>
          <p:spPr>
            <a:xfrm>
              <a:off x="941379" y="5323324"/>
              <a:ext cx="1128711" cy="646331"/>
            </a:xfrm>
            <a:prstGeom prst="wedgeRoundRectCallout">
              <a:avLst>
                <a:gd name="adj1" fmla="val -23365"/>
                <a:gd name="adj2" fmla="val -6679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+mj-lt"/>
                </a:rPr>
                <a:t>local objective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3E4A32A-ADE6-A872-7630-E47E15BB49B2}"/>
              </a:ext>
            </a:extLst>
          </p:cNvPr>
          <p:cNvGrpSpPr/>
          <p:nvPr/>
        </p:nvGrpSpPr>
        <p:grpSpPr>
          <a:xfrm>
            <a:off x="7086076" y="1057641"/>
            <a:ext cx="4324678" cy="2413237"/>
            <a:chOff x="7086076" y="1057641"/>
            <a:chExt cx="4324678" cy="2413237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94E5286-FA86-87B6-8148-FB4A61CAE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86076" y="1475237"/>
              <a:ext cx="2690897" cy="1995641"/>
            </a:xfrm>
            <a:prstGeom prst="rect">
              <a:avLst/>
            </a:prstGeom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72BC3C22-C95E-9F84-547D-8F30C2A6E952}"/>
                </a:ext>
              </a:extLst>
            </p:cNvPr>
            <p:cNvSpPr txBox="1"/>
            <p:nvPr/>
          </p:nvSpPr>
          <p:spPr>
            <a:xfrm>
              <a:off x="9776973" y="1894550"/>
              <a:ext cx="16337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+mj-lt"/>
                </a:rPr>
                <a:t>ML model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DEE5A49-0F7B-F825-F3D4-B65C065D8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40607" y="2437255"/>
              <a:ext cx="1306513" cy="44079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1AE6D42-05BD-ACC9-7DBB-FDE316E95F92}"/>
                </a:ext>
              </a:extLst>
            </p:cNvPr>
            <p:cNvSpPr txBox="1"/>
            <p:nvPr/>
          </p:nvSpPr>
          <p:spPr>
            <a:xfrm>
              <a:off x="7451635" y="1057641"/>
              <a:ext cx="1997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+mj-lt"/>
                </a:rPr>
                <a:t>Cloud server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5E2F6EC-65ED-7433-5737-A8BBE4CC91E8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  1</a:t>
            </a:r>
          </a:p>
        </p:txBody>
      </p:sp>
    </p:spTree>
    <p:extLst>
      <p:ext uri="{BB962C8B-B14F-4D97-AF65-F5344CB8AC3E}">
        <p14:creationId xmlns:p14="http://schemas.microsoft.com/office/powerpoint/2010/main" val="40938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0599731C-8186-13D9-91DE-09ACE2B1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33" y="4325614"/>
            <a:ext cx="4013990" cy="1027973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35D93499-1A59-D842-F265-1215E4708614}"/>
              </a:ext>
            </a:extLst>
          </p:cNvPr>
          <p:cNvSpPr/>
          <p:nvPr/>
        </p:nvSpPr>
        <p:spPr>
          <a:xfrm>
            <a:off x="254228" y="2864511"/>
            <a:ext cx="4350859" cy="1029168"/>
          </a:xfrm>
          <a:prstGeom prst="roundRect">
            <a:avLst/>
          </a:prstGeom>
          <a:solidFill>
            <a:schemeClr val="bg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63C3C29-3255-02B4-5515-A4474C0E11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2139"/>
          <a:stretch/>
        </p:blipFill>
        <p:spPr>
          <a:xfrm>
            <a:off x="590118" y="2833515"/>
            <a:ext cx="3801620" cy="5954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19BD03-1A76-1EE3-5E77-37F7095D8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087" y="894140"/>
            <a:ext cx="1227447" cy="45874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377A72-81AD-0D92-CEDE-D4A03A1D9C50}"/>
              </a:ext>
            </a:extLst>
          </p:cNvPr>
          <p:cNvSpPr/>
          <p:nvPr/>
        </p:nvSpPr>
        <p:spPr>
          <a:xfrm>
            <a:off x="5031786" y="1682496"/>
            <a:ext cx="471794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7AA88CE-D96C-29E0-2BCA-F7C99E89FC95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5642527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6AEAD8-0D6C-12C7-45A9-501F76B2A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64" y="1466095"/>
            <a:ext cx="3228729" cy="10940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324528-F106-45C3-640B-D7B9C3721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048" y="5242012"/>
            <a:ext cx="6217324" cy="8333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5E4862B-ACB5-51EE-6BB8-AA9D87F1E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3189" y="5612180"/>
            <a:ext cx="1027927" cy="7217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34C0B8-AC85-BED8-1F66-2E34E4AB7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828" y="970690"/>
            <a:ext cx="5885785" cy="431792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BB9C284-0448-F2E4-0BCC-4B4633A3C47E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13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4DE7C75-596E-7912-0D54-D149AAD63525}"/>
              </a:ext>
            </a:extLst>
          </p:cNvPr>
          <p:cNvSpPr/>
          <p:nvPr/>
        </p:nvSpPr>
        <p:spPr>
          <a:xfrm>
            <a:off x="315498" y="4362737"/>
            <a:ext cx="4350859" cy="1029168"/>
          </a:xfrm>
          <a:prstGeom prst="roundRect">
            <a:avLst/>
          </a:prstGeom>
          <a:solidFill>
            <a:srgbClr val="FF7E7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894973-3DA2-D827-B16E-E7A06DF947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185" y="3372827"/>
            <a:ext cx="3292943" cy="4788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88CA07-7F0E-9547-9302-F03B380F33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3915791" y="2972972"/>
            <a:ext cx="2731177" cy="4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7AA88CE-D96C-29E0-2BCA-F7C99E89FC95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5642527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Conclusions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6C7393A-7B04-2EB7-B9A4-E5EF060B3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90" y="946716"/>
            <a:ext cx="1125813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+mj-lt"/>
              </a:rPr>
              <a:t>   Participation </a:t>
            </a:r>
            <a:r>
              <a:rPr lang="fr-FR" dirty="0" err="1">
                <a:latin typeface="+mj-lt"/>
              </a:rPr>
              <a:t>heterogeneity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introduces</a:t>
            </a:r>
            <a:r>
              <a:rPr lang="fr-FR" dirty="0">
                <a:latin typeface="+mj-lt"/>
              </a:rPr>
              <a:t> variance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+mj-lt"/>
              </a:rPr>
              <a:t>   Variance Reduction must </a:t>
            </a:r>
            <a:r>
              <a:rPr lang="fr-FR" dirty="0" err="1">
                <a:latin typeface="+mj-lt"/>
              </a:rPr>
              <a:t>aggregate</a:t>
            </a:r>
            <a:r>
              <a:rPr lang="fr-FR" dirty="0">
                <a:latin typeface="+mj-lt"/>
              </a:rPr>
              <a:t> updates of </a:t>
            </a:r>
            <a:r>
              <a:rPr lang="fr-FR" dirty="0" err="1">
                <a:latin typeface="+mj-lt"/>
              </a:rPr>
              <a:t>varying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staleness</a:t>
            </a:r>
            <a:endParaRPr lang="fr-FR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+mj-lt"/>
              </a:rPr>
              <a:t>   </a:t>
            </a:r>
            <a:r>
              <a:rPr lang="fr-FR" dirty="0" err="1">
                <a:latin typeface="+mj-lt"/>
              </a:rPr>
              <a:t>Staleness-Aware</a:t>
            </a:r>
            <a:r>
              <a:rPr lang="fr-FR" dirty="0">
                <a:latin typeface="+mj-lt"/>
              </a:rPr>
              <a:t> (</a:t>
            </a:r>
            <a:r>
              <a:rPr lang="fr-FR" dirty="0" err="1">
                <a:latin typeface="+mj-lt"/>
              </a:rPr>
              <a:t>FedStale</a:t>
            </a:r>
            <a:r>
              <a:rPr lang="fr-FR" dirty="0">
                <a:latin typeface="+mj-lt"/>
              </a:rPr>
              <a:t>) </a:t>
            </a:r>
            <a:r>
              <a:rPr lang="fr-FR" dirty="0" err="1">
                <a:latin typeface="+mj-lt"/>
              </a:rPr>
              <a:t>algorithm</a:t>
            </a:r>
            <a:r>
              <a:rPr lang="fr-FR" dirty="0">
                <a:latin typeface="+mj-lt"/>
              </a:rPr>
              <a:t> combines </a:t>
            </a:r>
            <a:r>
              <a:rPr lang="fr-FR" sz="2800" dirty="0">
                <a:latin typeface="+mj-lt"/>
              </a:rPr>
              <a:t>"</a:t>
            </a:r>
            <a:r>
              <a:rPr lang="fr-FR" dirty="0" err="1">
                <a:latin typeface="+mj-lt"/>
              </a:rPr>
              <a:t>fresh</a:t>
            </a:r>
            <a:r>
              <a:rPr lang="fr-FR" dirty="0">
                <a:latin typeface="+mj-lt"/>
              </a:rPr>
              <a:t>" 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   and </a:t>
            </a:r>
            <a:r>
              <a:rPr lang="fr-FR" sz="2800" dirty="0">
                <a:latin typeface="+mj-lt"/>
              </a:rPr>
              <a:t>"</a:t>
            </a:r>
            <a:r>
              <a:rPr lang="fr-FR" dirty="0" err="1">
                <a:latin typeface="+mj-lt"/>
              </a:rPr>
              <a:t>stale</a:t>
            </a:r>
            <a:r>
              <a:rPr lang="fr-FR" sz="2800" dirty="0">
                <a:latin typeface="+mj-lt"/>
              </a:rPr>
              <a:t>"</a:t>
            </a:r>
            <a:r>
              <a:rPr lang="fr-FR" dirty="0">
                <a:latin typeface="+mj-lt"/>
              </a:rPr>
              <a:t> updates, </a:t>
            </a:r>
            <a:r>
              <a:rPr lang="fr-FR" dirty="0" err="1">
                <a:latin typeface="+mj-lt"/>
              </a:rPr>
              <a:t>with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theoretical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guarantees</a:t>
            </a:r>
            <a:r>
              <a:rPr lang="fr-FR" dirty="0">
                <a:latin typeface="+mj-lt"/>
              </a:rPr>
              <a:t>		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817830-38F7-5EB6-669F-7E87E831C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23" y="1145409"/>
            <a:ext cx="417600" cy="417600"/>
          </a:xfrm>
          <a:prstGeom prst="rect">
            <a:avLst/>
          </a:prstGeom>
        </p:spPr>
      </p:pic>
      <p:pic>
        <p:nvPicPr>
          <p:cNvPr id="8" name="Picture 2" descr="15.1">
            <a:extLst>
              <a:ext uri="{FF2B5EF4-FFF2-40B4-BE49-F238E27FC236}">
                <a16:creationId xmlns:a16="http://schemas.microsoft.com/office/drawing/2014/main" id="{F74F76DF-FB60-FE59-C4DE-82E76152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3" y="1919159"/>
            <a:ext cx="417600" cy="4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15.1">
            <a:extLst>
              <a:ext uri="{FF2B5EF4-FFF2-40B4-BE49-F238E27FC236}">
                <a16:creationId xmlns:a16="http://schemas.microsoft.com/office/drawing/2014/main" id="{EB366109-495C-249A-D8E9-10ECCDE1C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3" y="2692909"/>
            <a:ext cx="417600" cy="4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214C890-9656-C387-C382-E99D1C0F465C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14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FC5707C-081A-3DA1-9E9F-D022D5295642}"/>
              </a:ext>
            </a:extLst>
          </p:cNvPr>
          <p:cNvGrpSpPr/>
          <p:nvPr/>
        </p:nvGrpSpPr>
        <p:grpSpPr>
          <a:xfrm>
            <a:off x="476423" y="4206934"/>
            <a:ext cx="10332628" cy="2182239"/>
            <a:chOff x="476423" y="4206934"/>
            <a:chExt cx="10332628" cy="218223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8B100A3-2454-6636-5DF9-66A39C2D3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26813" y="4206935"/>
              <a:ext cx="2182238" cy="218223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D541F9D-F2F0-AB14-DA2D-B1B88C8AC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7568" y="4206934"/>
              <a:ext cx="2182239" cy="2182239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CC1C6FB-AAA3-C088-6304-A1422B1CAF71}"/>
                </a:ext>
              </a:extLst>
            </p:cNvPr>
            <p:cNvSpPr txBox="1"/>
            <p:nvPr/>
          </p:nvSpPr>
          <p:spPr>
            <a:xfrm>
              <a:off x="966264" y="4620009"/>
              <a:ext cx="35551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dirty="0" err="1">
                  <a:latin typeface="+mj-lt"/>
                </a:rPr>
                <a:t>Thank</a:t>
              </a:r>
              <a:r>
                <a:rPr lang="fr-FR" sz="2800" dirty="0">
                  <a:latin typeface="+mj-lt"/>
                </a:rPr>
                <a:t> </a:t>
              </a:r>
              <a:r>
                <a:rPr lang="fr-FR" sz="2800" dirty="0" err="1">
                  <a:latin typeface="+mj-lt"/>
                </a:rPr>
                <a:t>you</a:t>
              </a:r>
              <a:r>
                <a:rPr lang="fr-FR" sz="2800" dirty="0">
                  <a:latin typeface="+mj-lt"/>
                </a:rPr>
                <a:t>!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99A82CB-14D1-BAFD-A6F7-70F6B390355A}"/>
                </a:ext>
              </a:extLst>
            </p:cNvPr>
            <p:cNvSpPr txBox="1"/>
            <p:nvPr/>
          </p:nvSpPr>
          <p:spPr>
            <a:xfrm>
              <a:off x="966263" y="5244564"/>
              <a:ext cx="456107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800" dirty="0">
                  <a:latin typeface="+mj-lt"/>
                </a:rPr>
                <a:t>Email: </a:t>
              </a:r>
              <a:r>
                <a:rPr lang="fr-FR" sz="2800" i="1" dirty="0" err="1">
                  <a:latin typeface="+mj-lt"/>
                </a:rPr>
                <a:t>angelo.rodio@inria.fr</a:t>
              </a:r>
              <a:endParaRPr lang="fr-FR" sz="2800" i="1" dirty="0">
                <a:latin typeface="+mj-lt"/>
              </a:endParaRPr>
            </a:p>
          </p:txBody>
        </p:sp>
        <p:pic>
          <p:nvPicPr>
            <p:cNvPr id="19" name="Picture 2" descr="16.0">
              <a:extLst>
                <a:ext uri="{FF2B5EF4-FFF2-40B4-BE49-F238E27FC236}">
                  <a16:creationId xmlns:a16="http://schemas.microsoft.com/office/drawing/2014/main" id="{76AAF77A-816A-81E8-7F92-97D04AEC8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423" y="4672819"/>
              <a:ext cx="417600" cy="41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16.0">
              <a:extLst>
                <a:ext uri="{FF2B5EF4-FFF2-40B4-BE49-F238E27FC236}">
                  <a16:creationId xmlns:a16="http://schemas.microsoft.com/office/drawing/2014/main" id="{4684CF3C-F355-B13A-B63A-ECCB84C54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23" y="5298053"/>
              <a:ext cx="417600" cy="41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1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CE51B-E320-6351-F97E-B053A81AA85C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9536131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2674C84-C20D-A787-3C3E-7B0C5F5B9B0C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72C23C-5E35-F8A2-281B-446E1AB97289}"/>
              </a:ext>
            </a:extLst>
          </p:cNvPr>
          <p:cNvSpPr txBox="1"/>
          <p:nvPr/>
        </p:nvSpPr>
        <p:spPr>
          <a:xfrm>
            <a:off x="243300" y="946716"/>
            <a:ext cx="118235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latin typeface="+mj-lt"/>
              </a:rPr>
              <a:t>Federated</a:t>
            </a:r>
            <a:r>
              <a:rPr lang="fr-FR" b="1" dirty="0">
                <a:latin typeface="+mj-lt"/>
              </a:rPr>
              <a:t> Learning</a:t>
            </a:r>
            <a:endParaRPr lang="fr-FR" dirty="0">
              <a:effectLst/>
              <a:latin typeface="+mj-lt"/>
            </a:endParaRPr>
          </a:p>
          <a:p>
            <a:endParaRPr lang="fr-FR" dirty="0"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[MCM’17] B. </a:t>
            </a:r>
            <a:r>
              <a:rPr lang="fr-FR" dirty="0" err="1">
                <a:effectLst/>
                <a:latin typeface="+mj-lt"/>
              </a:rPr>
              <a:t>McMahan</a:t>
            </a:r>
            <a:r>
              <a:rPr lang="fr-FR" dirty="0">
                <a:effectLst/>
                <a:latin typeface="+mj-lt"/>
              </a:rPr>
              <a:t>, E. Moore, D. Ramage, S. </a:t>
            </a:r>
            <a:r>
              <a:rPr lang="fr-FR" dirty="0" err="1">
                <a:effectLst/>
                <a:latin typeface="+mj-lt"/>
              </a:rPr>
              <a:t>Hampson</a:t>
            </a:r>
            <a:r>
              <a:rPr lang="fr-FR" dirty="0">
                <a:effectLst/>
                <a:latin typeface="+mj-lt"/>
              </a:rPr>
              <a:t>, and B. A. y </a:t>
            </a:r>
            <a:r>
              <a:rPr lang="fr-FR" dirty="0" err="1">
                <a:effectLst/>
                <a:latin typeface="+mj-lt"/>
              </a:rPr>
              <a:t>Arcas</a:t>
            </a:r>
            <a:r>
              <a:rPr lang="fr-FR" dirty="0">
                <a:effectLst/>
                <a:latin typeface="+mj-lt"/>
              </a:rPr>
              <a:t>, “Communication-Efficient Learning of </a:t>
            </a:r>
            <a:r>
              <a:rPr lang="fr-FR" dirty="0" err="1">
                <a:effectLst/>
                <a:latin typeface="+mj-lt"/>
              </a:rPr>
              <a:t>Deep</a:t>
            </a:r>
            <a:r>
              <a:rPr lang="fr-FR" dirty="0">
                <a:effectLst/>
                <a:latin typeface="+mj-lt"/>
              </a:rPr>
              <a:t> Networks </a:t>
            </a:r>
            <a:r>
              <a:rPr lang="fr-FR" dirty="0" err="1">
                <a:effectLst/>
                <a:latin typeface="+mj-lt"/>
              </a:rPr>
              <a:t>from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Decentralized</a:t>
            </a:r>
            <a:r>
              <a:rPr lang="fr-FR" dirty="0">
                <a:effectLst/>
                <a:latin typeface="+mj-lt"/>
              </a:rPr>
              <a:t> Data,” in </a:t>
            </a:r>
            <a:r>
              <a:rPr lang="fr-FR" dirty="0" err="1">
                <a:effectLst/>
                <a:latin typeface="+mj-lt"/>
              </a:rPr>
              <a:t>Proceedings</a:t>
            </a:r>
            <a:r>
              <a:rPr lang="fr-FR" dirty="0">
                <a:effectLst/>
                <a:latin typeface="+mj-lt"/>
              </a:rPr>
              <a:t> of the 20th International </a:t>
            </a:r>
            <a:r>
              <a:rPr lang="fr-FR" dirty="0" err="1">
                <a:effectLst/>
                <a:latin typeface="+mj-lt"/>
              </a:rPr>
              <a:t>Conference</a:t>
            </a:r>
            <a:r>
              <a:rPr lang="fr-FR" dirty="0">
                <a:effectLst/>
                <a:latin typeface="+mj-lt"/>
              </a:rPr>
              <a:t> on </a:t>
            </a:r>
            <a:r>
              <a:rPr lang="fr-FR" dirty="0" err="1">
                <a:effectLst/>
                <a:latin typeface="+mj-lt"/>
              </a:rPr>
              <a:t>Artificial</a:t>
            </a:r>
            <a:r>
              <a:rPr lang="fr-FR" dirty="0">
                <a:effectLst/>
                <a:latin typeface="+mj-lt"/>
              </a:rPr>
              <a:t> Intelligence and </a:t>
            </a:r>
            <a:r>
              <a:rPr lang="fr-FR" dirty="0" err="1">
                <a:effectLst/>
                <a:latin typeface="+mj-lt"/>
              </a:rPr>
              <a:t>Statistics</a:t>
            </a:r>
            <a:r>
              <a:rPr lang="fr-FR" dirty="0">
                <a:effectLst/>
                <a:latin typeface="+mj-lt"/>
              </a:rPr>
              <a:t>, PMLR, Apr. 2017, pp. 1273–1282.</a:t>
            </a:r>
          </a:p>
          <a:p>
            <a:endParaRPr lang="fr-FR" dirty="0">
              <a:effectLst/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[KON’17] J. </a:t>
            </a:r>
            <a:r>
              <a:rPr lang="fr-FR" dirty="0" err="1">
                <a:effectLst/>
                <a:latin typeface="+mj-lt"/>
              </a:rPr>
              <a:t>Konečný</a:t>
            </a:r>
            <a:r>
              <a:rPr lang="fr-FR" dirty="0">
                <a:effectLst/>
                <a:latin typeface="+mj-lt"/>
              </a:rPr>
              <a:t>, H. B. </a:t>
            </a:r>
            <a:r>
              <a:rPr lang="fr-FR" dirty="0" err="1">
                <a:effectLst/>
                <a:latin typeface="+mj-lt"/>
              </a:rPr>
              <a:t>McMahan</a:t>
            </a:r>
            <a:r>
              <a:rPr lang="fr-FR" dirty="0">
                <a:effectLst/>
                <a:latin typeface="+mj-lt"/>
              </a:rPr>
              <a:t>, F. X. Yu, P. </a:t>
            </a:r>
            <a:r>
              <a:rPr lang="fr-FR" dirty="0" err="1">
                <a:effectLst/>
                <a:latin typeface="+mj-lt"/>
              </a:rPr>
              <a:t>Richtárik</a:t>
            </a:r>
            <a:r>
              <a:rPr lang="fr-FR" dirty="0">
                <a:effectLst/>
                <a:latin typeface="+mj-lt"/>
              </a:rPr>
              <a:t>, A. </a:t>
            </a:r>
            <a:r>
              <a:rPr lang="fr-FR" dirty="0" err="1">
                <a:effectLst/>
                <a:latin typeface="+mj-lt"/>
              </a:rPr>
              <a:t>T</a:t>
            </a:r>
            <a:r>
              <a:rPr lang="fr-FR" dirty="0">
                <a:effectLst/>
                <a:latin typeface="+mj-lt"/>
              </a:rPr>
              <a:t>. Suresh, and D. Bacon, “</a:t>
            </a:r>
            <a:r>
              <a:rPr lang="fr-FR" dirty="0" err="1">
                <a:effectLst/>
                <a:latin typeface="+mj-lt"/>
              </a:rPr>
              <a:t>Federated</a:t>
            </a:r>
            <a:r>
              <a:rPr lang="fr-FR" dirty="0">
                <a:effectLst/>
                <a:latin typeface="+mj-lt"/>
              </a:rPr>
              <a:t> Learning: </a:t>
            </a:r>
            <a:r>
              <a:rPr lang="fr-FR" dirty="0" err="1">
                <a:effectLst/>
                <a:latin typeface="+mj-lt"/>
              </a:rPr>
              <a:t>Strategies</a:t>
            </a:r>
            <a:r>
              <a:rPr lang="fr-FR" dirty="0">
                <a:effectLst/>
                <a:latin typeface="+mj-lt"/>
              </a:rPr>
              <a:t> for </a:t>
            </a:r>
            <a:r>
              <a:rPr lang="fr-FR" dirty="0" err="1">
                <a:effectLst/>
                <a:latin typeface="+mj-lt"/>
              </a:rPr>
              <a:t>Improving</a:t>
            </a:r>
            <a:r>
              <a:rPr lang="fr-FR" dirty="0">
                <a:effectLst/>
                <a:latin typeface="+mj-lt"/>
              </a:rPr>
              <a:t> Communication </a:t>
            </a:r>
            <a:r>
              <a:rPr lang="fr-FR" dirty="0" err="1">
                <a:effectLst/>
                <a:latin typeface="+mj-lt"/>
              </a:rPr>
              <a:t>Efficiency</a:t>
            </a:r>
            <a:r>
              <a:rPr lang="fr-FR" dirty="0">
                <a:effectLst/>
                <a:latin typeface="+mj-lt"/>
              </a:rPr>
              <a:t>.” </a:t>
            </a:r>
            <a:r>
              <a:rPr lang="fr-FR" dirty="0" err="1">
                <a:effectLst/>
                <a:latin typeface="+mj-lt"/>
              </a:rPr>
              <a:t>arXiv</a:t>
            </a:r>
            <a:r>
              <a:rPr lang="fr-FR" dirty="0">
                <a:effectLst/>
                <a:latin typeface="+mj-lt"/>
              </a:rPr>
              <a:t>, Oct. 2017.</a:t>
            </a:r>
          </a:p>
          <a:p>
            <a:endParaRPr lang="fr-FR" dirty="0">
              <a:effectLst/>
              <a:latin typeface="+mj-lt"/>
            </a:endParaRPr>
          </a:p>
          <a:p>
            <a:r>
              <a:rPr lang="fr-FR" b="1" dirty="0">
                <a:effectLst/>
                <a:latin typeface="+mj-lt"/>
              </a:rPr>
              <a:t>Convergence </a:t>
            </a:r>
            <a:r>
              <a:rPr lang="fr-FR" b="1" dirty="0" err="1">
                <a:effectLst/>
                <a:latin typeface="+mj-lt"/>
              </a:rPr>
              <a:t>analysis</a:t>
            </a:r>
            <a:r>
              <a:rPr lang="fr-FR" b="1" dirty="0">
                <a:effectLst/>
                <a:latin typeface="+mj-lt"/>
              </a:rPr>
              <a:t> of FL </a:t>
            </a:r>
            <a:r>
              <a:rPr lang="fr-FR" b="1" dirty="0" err="1">
                <a:effectLst/>
                <a:latin typeface="+mj-lt"/>
              </a:rPr>
              <a:t>algorithms</a:t>
            </a:r>
            <a:br>
              <a:rPr lang="fr-FR" dirty="0">
                <a:effectLst/>
                <a:latin typeface="+mj-lt"/>
              </a:rPr>
            </a:br>
            <a:br>
              <a:rPr lang="fr-FR" dirty="0">
                <a:effectLst/>
                <a:latin typeface="+mj-lt"/>
              </a:rPr>
            </a:br>
            <a:r>
              <a:rPr lang="fr-FR" dirty="0">
                <a:effectLst/>
                <a:latin typeface="+mj-lt"/>
              </a:rPr>
              <a:t>[LI’20] X. Li, K. Huang, W. Yang, S. Wang, and Z. Zhang, “On the Convergence of </a:t>
            </a:r>
            <a:r>
              <a:rPr lang="fr-FR" dirty="0" err="1">
                <a:effectLst/>
                <a:latin typeface="+mj-lt"/>
              </a:rPr>
              <a:t>FedAvg</a:t>
            </a:r>
            <a:r>
              <a:rPr lang="fr-FR" dirty="0">
                <a:effectLst/>
                <a:latin typeface="+mj-lt"/>
              </a:rPr>
              <a:t> on Non-IID Data,” in International </a:t>
            </a:r>
            <a:r>
              <a:rPr lang="fr-FR" dirty="0" err="1">
                <a:effectLst/>
                <a:latin typeface="+mj-lt"/>
              </a:rPr>
              <a:t>Conference</a:t>
            </a:r>
            <a:r>
              <a:rPr lang="fr-FR" dirty="0">
                <a:effectLst/>
                <a:latin typeface="+mj-lt"/>
              </a:rPr>
              <a:t> on Learning </a:t>
            </a:r>
            <a:r>
              <a:rPr lang="fr-FR" dirty="0" err="1">
                <a:effectLst/>
                <a:latin typeface="+mj-lt"/>
              </a:rPr>
              <a:t>Representations</a:t>
            </a:r>
            <a:r>
              <a:rPr lang="fr-FR" dirty="0">
                <a:effectLst/>
                <a:latin typeface="+mj-lt"/>
              </a:rPr>
              <a:t>, Apr. 2023.</a:t>
            </a:r>
          </a:p>
          <a:p>
            <a:endParaRPr lang="fr-FR" dirty="0">
              <a:effectLst/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[WAN’20] J. Wang, Q. Liu, H. Liang, G. Joshi, and H. V. Poor, “</a:t>
            </a:r>
            <a:r>
              <a:rPr lang="fr-FR" dirty="0" err="1">
                <a:effectLst/>
                <a:latin typeface="+mj-lt"/>
              </a:rPr>
              <a:t>Tackling</a:t>
            </a:r>
            <a:r>
              <a:rPr lang="fr-FR" dirty="0">
                <a:effectLst/>
                <a:latin typeface="+mj-lt"/>
              </a:rPr>
              <a:t> the Objective </a:t>
            </a:r>
            <a:r>
              <a:rPr lang="fr-FR" dirty="0" err="1">
                <a:effectLst/>
                <a:latin typeface="+mj-lt"/>
              </a:rPr>
              <a:t>Inconsistency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Problem</a:t>
            </a:r>
            <a:r>
              <a:rPr lang="fr-FR" dirty="0">
                <a:effectLst/>
                <a:latin typeface="+mj-lt"/>
              </a:rPr>
              <a:t> in </a:t>
            </a:r>
            <a:r>
              <a:rPr lang="fr-FR" dirty="0" err="1">
                <a:effectLst/>
                <a:latin typeface="+mj-lt"/>
              </a:rPr>
              <a:t>Heterogeneous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Federated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Optimization</a:t>
            </a:r>
            <a:r>
              <a:rPr lang="fr-FR" dirty="0">
                <a:effectLst/>
                <a:latin typeface="+mj-lt"/>
              </a:rPr>
              <a:t>,” in </a:t>
            </a:r>
            <a:r>
              <a:rPr lang="fr-FR" dirty="0" err="1">
                <a:effectLst/>
                <a:latin typeface="+mj-lt"/>
              </a:rPr>
              <a:t>Advances</a:t>
            </a:r>
            <a:r>
              <a:rPr lang="fr-FR" dirty="0">
                <a:effectLst/>
                <a:latin typeface="+mj-lt"/>
              </a:rPr>
              <a:t> in Neural Information </a:t>
            </a:r>
            <a:r>
              <a:rPr lang="fr-FR" dirty="0" err="1">
                <a:effectLst/>
                <a:latin typeface="+mj-lt"/>
              </a:rPr>
              <a:t>Processing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Systems</a:t>
            </a:r>
            <a:r>
              <a:rPr lang="fr-FR" dirty="0">
                <a:effectLst/>
                <a:latin typeface="+mj-lt"/>
              </a:rPr>
              <a:t>, </a:t>
            </a:r>
            <a:r>
              <a:rPr lang="fr-FR" dirty="0" err="1">
                <a:effectLst/>
                <a:latin typeface="+mj-lt"/>
              </a:rPr>
              <a:t>Curran</a:t>
            </a:r>
            <a:r>
              <a:rPr lang="fr-FR" dirty="0">
                <a:effectLst/>
                <a:latin typeface="+mj-lt"/>
              </a:rPr>
              <a:t> Associates, Inc., 2020.</a:t>
            </a:r>
            <a:br>
              <a:rPr lang="fr-FR" dirty="0">
                <a:effectLst/>
                <a:latin typeface="+mj-lt"/>
              </a:rPr>
            </a:br>
            <a:endParaRPr lang="fr-FR" dirty="0"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[KAR’20] S. P. </a:t>
            </a:r>
            <a:r>
              <a:rPr lang="fr-FR" dirty="0" err="1">
                <a:effectLst/>
                <a:latin typeface="+mj-lt"/>
              </a:rPr>
              <a:t>Karimireddy</a:t>
            </a:r>
            <a:r>
              <a:rPr lang="fr-FR" dirty="0">
                <a:effectLst/>
                <a:latin typeface="+mj-lt"/>
              </a:rPr>
              <a:t>, S. </a:t>
            </a:r>
            <a:r>
              <a:rPr lang="fr-FR" dirty="0" err="1">
                <a:effectLst/>
                <a:latin typeface="+mj-lt"/>
              </a:rPr>
              <a:t>Kale</a:t>
            </a:r>
            <a:r>
              <a:rPr lang="fr-FR" dirty="0">
                <a:effectLst/>
                <a:latin typeface="+mj-lt"/>
              </a:rPr>
              <a:t>, M. </a:t>
            </a:r>
            <a:r>
              <a:rPr lang="fr-FR" dirty="0" err="1">
                <a:effectLst/>
                <a:latin typeface="+mj-lt"/>
              </a:rPr>
              <a:t>Mohri</a:t>
            </a:r>
            <a:r>
              <a:rPr lang="fr-FR" dirty="0">
                <a:effectLst/>
                <a:latin typeface="+mj-lt"/>
              </a:rPr>
              <a:t>, S. </a:t>
            </a:r>
            <a:r>
              <a:rPr lang="fr-FR" dirty="0" err="1">
                <a:effectLst/>
                <a:latin typeface="+mj-lt"/>
              </a:rPr>
              <a:t>Reddi</a:t>
            </a:r>
            <a:r>
              <a:rPr lang="fr-FR" dirty="0">
                <a:effectLst/>
                <a:latin typeface="+mj-lt"/>
              </a:rPr>
              <a:t>, S. </a:t>
            </a:r>
            <a:r>
              <a:rPr lang="fr-FR" dirty="0" err="1">
                <a:effectLst/>
                <a:latin typeface="+mj-lt"/>
              </a:rPr>
              <a:t>Stich</a:t>
            </a:r>
            <a:r>
              <a:rPr lang="fr-FR" dirty="0">
                <a:effectLst/>
                <a:latin typeface="+mj-lt"/>
              </a:rPr>
              <a:t>, and A. </a:t>
            </a:r>
            <a:r>
              <a:rPr lang="fr-FR" dirty="0" err="1">
                <a:effectLst/>
                <a:latin typeface="+mj-lt"/>
              </a:rPr>
              <a:t>T</a:t>
            </a:r>
            <a:r>
              <a:rPr lang="fr-FR" dirty="0">
                <a:effectLst/>
                <a:latin typeface="+mj-lt"/>
              </a:rPr>
              <a:t>. Suresh, “SCAFFOLD: </a:t>
            </a:r>
            <a:r>
              <a:rPr lang="fr-FR" dirty="0" err="1">
                <a:effectLst/>
                <a:latin typeface="+mj-lt"/>
              </a:rPr>
              <a:t>Stochastic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Controlled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Averaging</a:t>
            </a:r>
            <a:r>
              <a:rPr lang="fr-FR" dirty="0">
                <a:effectLst/>
                <a:latin typeface="+mj-lt"/>
              </a:rPr>
              <a:t> for </a:t>
            </a:r>
            <a:r>
              <a:rPr lang="fr-FR" dirty="0" err="1">
                <a:effectLst/>
                <a:latin typeface="+mj-lt"/>
              </a:rPr>
              <a:t>Federated</a:t>
            </a:r>
            <a:r>
              <a:rPr lang="fr-FR" dirty="0">
                <a:effectLst/>
                <a:latin typeface="+mj-lt"/>
              </a:rPr>
              <a:t> Learning,” in </a:t>
            </a:r>
            <a:r>
              <a:rPr lang="fr-FR" dirty="0" err="1">
                <a:effectLst/>
                <a:latin typeface="+mj-lt"/>
              </a:rPr>
              <a:t>Proceedings</a:t>
            </a:r>
            <a:r>
              <a:rPr lang="fr-FR" dirty="0">
                <a:effectLst/>
                <a:latin typeface="+mj-lt"/>
              </a:rPr>
              <a:t> of the 37th International </a:t>
            </a:r>
            <a:r>
              <a:rPr lang="fr-FR" dirty="0" err="1">
                <a:effectLst/>
                <a:latin typeface="+mj-lt"/>
              </a:rPr>
              <a:t>Conference</a:t>
            </a:r>
            <a:r>
              <a:rPr lang="fr-FR" dirty="0">
                <a:effectLst/>
                <a:latin typeface="+mj-lt"/>
              </a:rPr>
              <a:t> on Machine Learning, PMLR, Nov. 2020.</a:t>
            </a:r>
          </a:p>
          <a:p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332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2801EFA-0AA3-C888-6453-2D4412F6D345}"/>
              </a:ext>
            </a:extLst>
          </p:cNvPr>
          <p:cNvSpPr txBox="1"/>
          <p:nvPr/>
        </p:nvSpPr>
        <p:spPr>
          <a:xfrm>
            <a:off x="179505" y="360131"/>
            <a:ext cx="11771490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effectLst/>
                <a:latin typeface="+mj-lt"/>
              </a:rPr>
              <a:t>Unbias</a:t>
            </a:r>
            <a:r>
              <a:rPr lang="fr-FR" b="1" dirty="0">
                <a:effectLst/>
                <a:latin typeface="+mj-lt"/>
              </a:rPr>
              <a:t> </a:t>
            </a:r>
            <a:r>
              <a:rPr lang="fr-FR" b="1" dirty="0" err="1">
                <a:latin typeface="+mj-lt"/>
              </a:rPr>
              <a:t>FedAvg</a:t>
            </a:r>
            <a:r>
              <a:rPr lang="fr-FR" b="1" dirty="0">
                <a:latin typeface="+mj-lt"/>
              </a:rPr>
              <a:t> due to </a:t>
            </a:r>
            <a:r>
              <a:rPr lang="fr-FR" b="1" dirty="0" err="1">
                <a:latin typeface="+mj-lt"/>
              </a:rPr>
              <a:t>Heterogeneous</a:t>
            </a:r>
            <a:r>
              <a:rPr lang="fr-FR" b="1" dirty="0">
                <a:latin typeface="+mj-lt"/>
              </a:rPr>
              <a:t> Client Participation</a:t>
            </a:r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[WAN’22] S. Wang and M. Ji, “A </a:t>
            </a:r>
            <a:r>
              <a:rPr lang="fr-FR" dirty="0" err="1">
                <a:effectLst/>
                <a:latin typeface="+mj-lt"/>
              </a:rPr>
              <a:t>Unified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Analysis</a:t>
            </a:r>
            <a:r>
              <a:rPr lang="fr-FR" dirty="0">
                <a:effectLst/>
                <a:latin typeface="+mj-lt"/>
              </a:rPr>
              <a:t> of </a:t>
            </a:r>
            <a:r>
              <a:rPr lang="fr-FR" dirty="0" err="1">
                <a:effectLst/>
                <a:latin typeface="+mj-lt"/>
              </a:rPr>
              <a:t>Federated</a:t>
            </a:r>
            <a:r>
              <a:rPr lang="fr-FR" dirty="0">
                <a:effectLst/>
                <a:latin typeface="+mj-lt"/>
              </a:rPr>
              <a:t> Learning </a:t>
            </a:r>
            <a:r>
              <a:rPr lang="fr-FR" dirty="0" err="1">
                <a:effectLst/>
                <a:latin typeface="+mj-lt"/>
              </a:rPr>
              <a:t>with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Arbitrary</a:t>
            </a:r>
            <a:r>
              <a:rPr lang="fr-FR" dirty="0">
                <a:effectLst/>
                <a:latin typeface="+mj-lt"/>
              </a:rPr>
              <a:t> Client Participation,” </a:t>
            </a:r>
            <a:r>
              <a:rPr lang="fr-FR" dirty="0" err="1">
                <a:effectLst/>
                <a:latin typeface="+mj-lt"/>
              </a:rPr>
              <a:t>Advances</a:t>
            </a:r>
            <a:r>
              <a:rPr lang="fr-FR" dirty="0">
                <a:effectLst/>
                <a:latin typeface="+mj-lt"/>
              </a:rPr>
              <a:t> in Neural Information </a:t>
            </a:r>
            <a:r>
              <a:rPr lang="fr-FR" dirty="0" err="1">
                <a:effectLst/>
                <a:latin typeface="+mj-lt"/>
              </a:rPr>
              <a:t>Processing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Systems</a:t>
            </a:r>
            <a:r>
              <a:rPr lang="fr-FR" dirty="0">
                <a:effectLst/>
                <a:latin typeface="+mj-lt"/>
              </a:rPr>
              <a:t>, vol. 35, pp. 19124–19137, </a:t>
            </a:r>
            <a:r>
              <a:rPr lang="fr-FR" dirty="0" err="1">
                <a:effectLst/>
                <a:latin typeface="+mj-lt"/>
              </a:rPr>
              <a:t>Dec</a:t>
            </a:r>
            <a:r>
              <a:rPr lang="fr-FR" dirty="0">
                <a:effectLst/>
                <a:latin typeface="+mj-lt"/>
              </a:rPr>
              <a:t>. 2022.</a:t>
            </a:r>
          </a:p>
          <a:p>
            <a:endParaRPr lang="fr-FR" dirty="0">
              <a:effectLst/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[WAN’24]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effectLst/>
                <a:latin typeface="+mj-lt"/>
              </a:rPr>
              <a:t>S. Wang and M. Ji, “A </a:t>
            </a:r>
            <a:r>
              <a:rPr lang="fr-FR" dirty="0" err="1">
                <a:effectLst/>
                <a:latin typeface="+mj-lt"/>
              </a:rPr>
              <a:t>Lightweight</a:t>
            </a:r>
            <a:r>
              <a:rPr lang="fr-FR" dirty="0">
                <a:effectLst/>
                <a:latin typeface="+mj-lt"/>
              </a:rPr>
              <a:t> Method for </a:t>
            </a:r>
            <a:r>
              <a:rPr lang="fr-FR" dirty="0" err="1">
                <a:effectLst/>
                <a:latin typeface="+mj-lt"/>
              </a:rPr>
              <a:t>Tackling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Unknown</a:t>
            </a:r>
            <a:r>
              <a:rPr lang="fr-FR" dirty="0">
                <a:effectLst/>
                <a:latin typeface="+mj-lt"/>
              </a:rPr>
              <a:t> Participation </a:t>
            </a:r>
            <a:r>
              <a:rPr lang="fr-FR" dirty="0" err="1">
                <a:effectLst/>
                <a:latin typeface="+mj-lt"/>
              </a:rPr>
              <a:t>Statistics</a:t>
            </a:r>
            <a:r>
              <a:rPr lang="fr-FR" dirty="0">
                <a:effectLst/>
                <a:latin typeface="+mj-lt"/>
              </a:rPr>
              <a:t> in </a:t>
            </a:r>
            <a:r>
              <a:rPr lang="fr-FR" dirty="0" err="1">
                <a:effectLst/>
                <a:latin typeface="+mj-lt"/>
              </a:rPr>
              <a:t>Federated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Averaging</a:t>
            </a:r>
            <a:r>
              <a:rPr lang="fr-FR" dirty="0">
                <a:effectLst/>
                <a:latin typeface="+mj-lt"/>
              </a:rPr>
              <a:t>.” </a:t>
            </a:r>
            <a:r>
              <a:rPr lang="fr-FR" dirty="0" err="1">
                <a:effectLst/>
                <a:latin typeface="+mj-lt"/>
              </a:rPr>
              <a:t>arXiv</a:t>
            </a:r>
            <a:r>
              <a:rPr lang="fr-FR" dirty="0">
                <a:effectLst/>
                <a:latin typeface="+mj-lt"/>
              </a:rPr>
              <a:t>, Jan. 2024.</a:t>
            </a:r>
            <a:br>
              <a:rPr lang="fr-FR" dirty="0">
                <a:effectLst/>
                <a:latin typeface="+mj-lt"/>
              </a:rPr>
            </a:br>
            <a:br>
              <a:rPr lang="fr-FR" dirty="0">
                <a:effectLst/>
                <a:latin typeface="+mj-lt"/>
              </a:rPr>
            </a:br>
            <a:r>
              <a:rPr lang="fr-FR" b="1" dirty="0" err="1">
                <a:effectLst/>
                <a:latin typeface="+mj-lt"/>
              </a:rPr>
              <a:t>Federated</a:t>
            </a:r>
            <a:r>
              <a:rPr lang="fr-FR" b="1" dirty="0">
                <a:effectLst/>
                <a:latin typeface="+mj-lt"/>
              </a:rPr>
              <a:t> Learning </a:t>
            </a:r>
            <a:r>
              <a:rPr lang="fr-FR" b="1" dirty="0" err="1">
                <a:effectLst/>
                <a:latin typeface="+mj-lt"/>
              </a:rPr>
              <a:t>with</a:t>
            </a:r>
            <a:r>
              <a:rPr lang="fr-FR" b="1" dirty="0">
                <a:effectLst/>
                <a:latin typeface="+mj-lt"/>
              </a:rPr>
              <a:t> Variance Reduction</a:t>
            </a:r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[GU’21] X. </a:t>
            </a:r>
            <a:r>
              <a:rPr lang="fr-FR" dirty="0" err="1">
                <a:effectLst/>
                <a:latin typeface="+mj-lt"/>
              </a:rPr>
              <a:t>Gu</a:t>
            </a:r>
            <a:r>
              <a:rPr lang="fr-FR" dirty="0">
                <a:effectLst/>
                <a:latin typeface="+mj-lt"/>
              </a:rPr>
              <a:t>, K. Huang, J. Zhang, and L. Huang, “Fast </a:t>
            </a:r>
            <a:r>
              <a:rPr lang="fr-FR" dirty="0" err="1">
                <a:effectLst/>
                <a:latin typeface="+mj-lt"/>
              </a:rPr>
              <a:t>Federated</a:t>
            </a:r>
            <a:r>
              <a:rPr lang="fr-FR" dirty="0">
                <a:effectLst/>
                <a:latin typeface="+mj-lt"/>
              </a:rPr>
              <a:t> Learning in the </a:t>
            </a:r>
            <a:r>
              <a:rPr lang="fr-FR" dirty="0" err="1">
                <a:effectLst/>
                <a:latin typeface="+mj-lt"/>
              </a:rPr>
              <a:t>Presence</a:t>
            </a:r>
            <a:r>
              <a:rPr lang="fr-FR" dirty="0">
                <a:effectLst/>
                <a:latin typeface="+mj-lt"/>
              </a:rPr>
              <a:t> of </a:t>
            </a:r>
            <a:r>
              <a:rPr lang="fr-FR" dirty="0" err="1">
                <a:effectLst/>
                <a:latin typeface="+mj-lt"/>
              </a:rPr>
              <a:t>Arbitrary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Device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Unavailability</a:t>
            </a:r>
            <a:r>
              <a:rPr lang="fr-FR" dirty="0">
                <a:effectLst/>
                <a:latin typeface="+mj-lt"/>
              </a:rPr>
              <a:t>,” in </a:t>
            </a:r>
            <a:r>
              <a:rPr lang="fr-FR" dirty="0" err="1">
                <a:effectLst/>
                <a:latin typeface="+mj-lt"/>
              </a:rPr>
              <a:t>Advances</a:t>
            </a:r>
            <a:r>
              <a:rPr lang="fr-FR" dirty="0">
                <a:effectLst/>
                <a:latin typeface="+mj-lt"/>
              </a:rPr>
              <a:t> in Neural Information </a:t>
            </a:r>
            <a:r>
              <a:rPr lang="fr-FR" dirty="0" err="1">
                <a:effectLst/>
                <a:latin typeface="+mj-lt"/>
              </a:rPr>
              <a:t>Processing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Systems</a:t>
            </a:r>
            <a:r>
              <a:rPr lang="fr-FR" dirty="0">
                <a:effectLst/>
                <a:latin typeface="+mj-lt"/>
              </a:rPr>
              <a:t>, </a:t>
            </a:r>
            <a:r>
              <a:rPr lang="fr-FR" dirty="0" err="1">
                <a:effectLst/>
                <a:latin typeface="+mj-lt"/>
              </a:rPr>
              <a:t>Curran</a:t>
            </a:r>
            <a:r>
              <a:rPr lang="fr-FR" dirty="0">
                <a:effectLst/>
                <a:latin typeface="+mj-lt"/>
              </a:rPr>
              <a:t> Associates, Inc., 2021, pp. 12052–12064.</a:t>
            </a:r>
          </a:p>
          <a:p>
            <a:endParaRPr lang="fr-FR" dirty="0">
              <a:effectLst/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[JHU’22] D. </a:t>
            </a:r>
            <a:r>
              <a:rPr lang="fr-FR" dirty="0" err="1">
                <a:effectLst/>
                <a:latin typeface="+mj-lt"/>
              </a:rPr>
              <a:t>Jhunjhunwala</a:t>
            </a:r>
            <a:r>
              <a:rPr lang="fr-FR" dirty="0">
                <a:effectLst/>
                <a:latin typeface="+mj-lt"/>
              </a:rPr>
              <a:t>, P. Sharma, A. </a:t>
            </a:r>
            <a:r>
              <a:rPr lang="fr-FR" dirty="0" err="1">
                <a:effectLst/>
                <a:latin typeface="+mj-lt"/>
              </a:rPr>
              <a:t>Nagarkatti</a:t>
            </a:r>
            <a:r>
              <a:rPr lang="fr-FR" dirty="0">
                <a:effectLst/>
                <a:latin typeface="+mj-lt"/>
              </a:rPr>
              <a:t>, and G. Joshi, “</a:t>
            </a:r>
            <a:r>
              <a:rPr lang="fr-FR" dirty="0" err="1">
                <a:effectLst/>
                <a:latin typeface="+mj-lt"/>
              </a:rPr>
              <a:t>Fedvarp</a:t>
            </a:r>
            <a:r>
              <a:rPr lang="fr-FR" dirty="0">
                <a:effectLst/>
                <a:latin typeface="+mj-lt"/>
              </a:rPr>
              <a:t>: </a:t>
            </a:r>
            <a:r>
              <a:rPr lang="fr-FR" dirty="0" err="1">
                <a:effectLst/>
                <a:latin typeface="+mj-lt"/>
              </a:rPr>
              <a:t>Tackling</a:t>
            </a:r>
            <a:r>
              <a:rPr lang="fr-FR" dirty="0">
                <a:effectLst/>
                <a:latin typeface="+mj-lt"/>
              </a:rPr>
              <a:t> the Variance due to Partial Client Participation in </a:t>
            </a:r>
            <a:r>
              <a:rPr lang="fr-FR" dirty="0" err="1">
                <a:effectLst/>
                <a:latin typeface="+mj-lt"/>
              </a:rPr>
              <a:t>Federated</a:t>
            </a:r>
            <a:r>
              <a:rPr lang="fr-FR" dirty="0">
                <a:effectLst/>
                <a:latin typeface="+mj-lt"/>
              </a:rPr>
              <a:t> Learning,” in </a:t>
            </a:r>
            <a:r>
              <a:rPr lang="fr-FR" dirty="0" err="1">
                <a:effectLst/>
                <a:latin typeface="+mj-lt"/>
              </a:rPr>
              <a:t>Proceedings</a:t>
            </a:r>
            <a:r>
              <a:rPr lang="fr-FR" dirty="0">
                <a:effectLst/>
                <a:latin typeface="+mj-lt"/>
              </a:rPr>
              <a:t> of the </a:t>
            </a:r>
            <a:r>
              <a:rPr lang="fr-FR" dirty="0" err="1">
                <a:effectLst/>
                <a:latin typeface="+mj-lt"/>
              </a:rPr>
              <a:t>Thirty-Eighth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Conference</a:t>
            </a:r>
            <a:r>
              <a:rPr lang="fr-FR" dirty="0">
                <a:effectLst/>
                <a:latin typeface="+mj-lt"/>
              </a:rPr>
              <a:t> on </a:t>
            </a:r>
            <a:r>
              <a:rPr lang="fr-FR" dirty="0" err="1">
                <a:effectLst/>
                <a:latin typeface="+mj-lt"/>
              </a:rPr>
              <a:t>Uncertainty</a:t>
            </a:r>
            <a:r>
              <a:rPr lang="fr-FR" dirty="0">
                <a:effectLst/>
                <a:latin typeface="+mj-lt"/>
              </a:rPr>
              <a:t> in </a:t>
            </a:r>
            <a:r>
              <a:rPr lang="fr-FR" dirty="0" err="1">
                <a:effectLst/>
                <a:latin typeface="+mj-lt"/>
              </a:rPr>
              <a:t>Artificial</a:t>
            </a:r>
            <a:r>
              <a:rPr lang="fr-FR" dirty="0">
                <a:effectLst/>
                <a:latin typeface="+mj-lt"/>
              </a:rPr>
              <a:t> Intelligence, PMLR, Aug. 2022, pp. 906–916.</a:t>
            </a:r>
          </a:p>
          <a:p>
            <a:endParaRPr lang="fr-FR" dirty="0"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[YAN’22] H. Yang, X. Zhang, P. </a:t>
            </a:r>
            <a:r>
              <a:rPr lang="fr-FR" dirty="0" err="1">
                <a:effectLst/>
                <a:latin typeface="+mj-lt"/>
              </a:rPr>
              <a:t>Khanduri</a:t>
            </a:r>
            <a:r>
              <a:rPr lang="fr-FR" dirty="0">
                <a:effectLst/>
                <a:latin typeface="+mj-lt"/>
              </a:rPr>
              <a:t>, and J. Liu, “</a:t>
            </a:r>
            <a:r>
              <a:rPr lang="fr-FR" dirty="0" err="1">
                <a:effectLst/>
                <a:latin typeface="+mj-lt"/>
              </a:rPr>
              <a:t>Anarchic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Federated</a:t>
            </a:r>
            <a:r>
              <a:rPr lang="fr-FR" dirty="0">
                <a:effectLst/>
                <a:latin typeface="+mj-lt"/>
              </a:rPr>
              <a:t> Learning,” in </a:t>
            </a:r>
            <a:r>
              <a:rPr lang="fr-FR" dirty="0" err="1">
                <a:effectLst/>
                <a:latin typeface="+mj-lt"/>
              </a:rPr>
              <a:t>Proceedings</a:t>
            </a:r>
            <a:r>
              <a:rPr lang="fr-FR" dirty="0">
                <a:effectLst/>
                <a:latin typeface="+mj-lt"/>
              </a:rPr>
              <a:t> of the 39th International </a:t>
            </a:r>
            <a:r>
              <a:rPr lang="fr-FR" dirty="0" err="1">
                <a:effectLst/>
                <a:latin typeface="+mj-lt"/>
              </a:rPr>
              <a:t>Conference</a:t>
            </a:r>
            <a:r>
              <a:rPr lang="fr-FR" dirty="0">
                <a:effectLst/>
                <a:latin typeface="+mj-lt"/>
              </a:rPr>
              <a:t> on Machine Learning, PMLR, Jun. 2022, pp. 25331–25363.</a:t>
            </a:r>
          </a:p>
          <a:p>
            <a:endParaRPr lang="fr-FR" dirty="0">
              <a:effectLst/>
              <a:latin typeface="+mj-lt"/>
            </a:endParaRPr>
          </a:p>
          <a:p>
            <a:r>
              <a:rPr lang="fr-FR" dirty="0">
                <a:effectLst/>
                <a:latin typeface="+mj-lt"/>
              </a:rPr>
              <a:t>[YAN’24] Y. Yan et al., “</a:t>
            </a:r>
            <a:r>
              <a:rPr lang="fr-FR" dirty="0" err="1">
                <a:effectLst/>
                <a:latin typeface="+mj-lt"/>
              </a:rPr>
              <a:t>Federated</a:t>
            </a:r>
            <a:r>
              <a:rPr lang="fr-FR" dirty="0">
                <a:effectLst/>
                <a:latin typeface="+mj-lt"/>
              </a:rPr>
              <a:t> </a:t>
            </a:r>
            <a:r>
              <a:rPr lang="fr-FR" dirty="0" err="1">
                <a:effectLst/>
                <a:latin typeface="+mj-lt"/>
              </a:rPr>
              <a:t>Optimization</a:t>
            </a:r>
            <a:r>
              <a:rPr lang="fr-FR" dirty="0">
                <a:effectLst/>
                <a:latin typeface="+mj-lt"/>
              </a:rPr>
              <a:t> Under Intermittent Client </a:t>
            </a:r>
            <a:r>
              <a:rPr lang="fr-FR" dirty="0" err="1">
                <a:effectLst/>
                <a:latin typeface="+mj-lt"/>
              </a:rPr>
              <a:t>Availability</a:t>
            </a:r>
            <a:r>
              <a:rPr lang="fr-FR" dirty="0">
                <a:effectLst/>
                <a:latin typeface="+mj-lt"/>
              </a:rPr>
              <a:t>,” INFORMS Journal on </a:t>
            </a:r>
            <a:r>
              <a:rPr lang="fr-FR" dirty="0" err="1">
                <a:effectLst/>
                <a:latin typeface="+mj-lt"/>
              </a:rPr>
              <a:t>Computing</a:t>
            </a:r>
            <a:r>
              <a:rPr lang="fr-FR" dirty="0">
                <a:effectLst/>
                <a:latin typeface="+mj-lt"/>
              </a:rPr>
              <a:t>, vol. 36, no. 1, pp. 185–202, Jan. 2024, </a:t>
            </a:r>
            <a:r>
              <a:rPr lang="fr-FR" dirty="0" err="1">
                <a:effectLst/>
                <a:latin typeface="+mj-lt"/>
              </a:rPr>
              <a:t>doi</a:t>
            </a:r>
            <a:r>
              <a:rPr lang="fr-FR" dirty="0">
                <a:effectLst/>
                <a:latin typeface="+mj-lt"/>
              </a:rPr>
              <a:t>: 10.1287/ijoc.2022.0057.</a:t>
            </a: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  <a:p>
            <a:endParaRPr lang="fr-FR" dirty="0">
              <a:effectLst/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6AE50C-962B-9630-0E4E-9977E882F406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90137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49DCD-C139-064D-CC62-B81E568B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72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78880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33EB2E8-428E-6818-708D-46E1763796D5}"/>
              </a:ext>
            </a:extLst>
          </p:cNvPr>
          <p:cNvSpPr txBox="1">
            <a:spLocks/>
          </p:cNvSpPr>
          <p:nvPr/>
        </p:nvSpPr>
        <p:spPr>
          <a:xfrm>
            <a:off x="243301" y="220825"/>
            <a:ext cx="10186574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Participation Estimation (</a:t>
            </a:r>
            <a:r>
              <a:rPr lang="fr-FR" dirty="0" err="1"/>
              <a:t>FedStale</a:t>
            </a:r>
            <a:r>
              <a:rPr lang="fr-FR" dirty="0"/>
              <a:t>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4B2DD9-15F0-37CA-8122-8DE7C083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84" y="1363851"/>
            <a:ext cx="11326031" cy="45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8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7AD279-3E3E-659B-E297-FE8086123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7" y="1690688"/>
            <a:ext cx="11370465" cy="4415888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FEDD88C-2A54-0F21-C85C-4125CB5244C7}"/>
              </a:ext>
            </a:extLst>
          </p:cNvPr>
          <p:cNvSpPr txBox="1">
            <a:spLocks/>
          </p:cNvSpPr>
          <p:nvPr/>
        </p:nvSpPr>
        <p:spPr>
          <a:xfrm>
            <a:off x="243301" y="220825"/>
            <a:ext cx="10186574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More </a:t>
            </a:r>
            <a:r>
              <a:rPr lang="fr-FR" dirty="0" err="1"/>
              <a:t>experiments</a:t>
            </a:r>
            <a:r>
              <a:rPr lang="fr-FR" dirty="0"/>
              <a:t> (</a:t>
            </a:r>
            <a:r>
              <a:rPr lang="fr-FR" dirty="0" err="1"/>
              <a:t>FedStale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002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6B68B1D-0058-8424-FBA2-C07A84FA3691}"/>
              </a:ext>
            </a:extLst>
          </p:cNvPr>
          <p:cNvSpPr txBox="1">
            <a:spLocks/>
          </p:cNvSpPr>
          <p:nvPr/>
        </p:nvSpPr>
        <p:spPr>
          <a:xfrm>
            <a:off x="243301" y="220825"/>
            <a:ext cx="10186574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 </a:t>
            </a:r>
            <a:r>
              <a:rPr lang="fr-FR" dirty="0" err="1"/>
              <a:t>baseline</a:t>
            </a:r>
            <a:r>
              <a:rPr lang="fr-FR" dirty="0"/>
              <a:t> </a:t>
            </a:r>
            <a:r>
              <a:rPr lang="fr-FR" dirty="0" err="1"/>
              <a:t>algorithm</a:t>
            </a:r>
            <a:r>
              <a:rPr lang="fr-FR" dirty="0"/>
              <a:t>: </a:t>
            </a:r>
            <a:r>
              <a:rPr lang="fr-FR" dirty="0" err="1"/>
              <a:t>FedAvg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B9146BB-0862-BC25-C321-596DCA4C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01" y="1278790"/>
            <a:ext cx="2819939" cy="40544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E65C51-0EDD-FBD5-2788-E63B2F9BD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508" y="4200669"/>
            <a:ext cx="981076" cy="13961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C4B873-A2E9-50D4-739B-327638AC6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186" y="4408998"/>
            <a:ext cx="753538" cy="8683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6CEFB48-6989-AC02-A9A2-064B48EF0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8522" y="4200669"/>
            <a:ext cx="974787" cy="1396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67F0AC-5547-3421-58B2-B10DE69F4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5915" y="4408998"/>
            <a:ext cx="788716" cy="9239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180F61-8199-3FE0-8B70-DD5A9F8704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5046" y="5862604"/>
            <a:ext cx="1809750" cy="36826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012F429-DE0A-CFAC-FD5A-E5EB0C732938}"/>
              </a:ext>
            </a:extLst>
          </p:cNvPr>
          <p:cNvSpPr txBox="1"/>
          <p:nvPr/>
        </p:nvSpPr>
        <p:spPr>
          <a:xfrm>
            <a:off x="7946444" y="5766112"/>
            <a:ext cx="115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j-lt"/>
              </a:rPr>
              <a:t>Clients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D85F89-104D-7BCB-17A0-705048321B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0947" y="1466690"/>
            <a:ext cx="2689224" cy="19944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9893AC5-8D11-A20F-9EAB-F7B0724F3E97}"/>
              </a:ext>
            </a:extLst>
          </p:cNvPr>
          <p:cNvSpPr txBox="1"/>
          <p:nvPr/>
        </p:nvSpPr>
        <p:spPr>
          <a:xfrm>
            <a:off x="8561046" y="958291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j-lt"/>
              </a:rPr>
              <a:t>Cloud server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B9C9E9F-4943-865C-85A3-163F3261D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9496"/>
          <a:stretch/>
        </p:blipFill>
        <p:spPr>
          <a:xfrm>
            <a:off x="8070508" y="3164478"/>
            <a:ext cx="2509710" cy="114035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9E48E1D-016C-37F0-02FF-1DC24B0DD67E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  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B0A994-E618-1759-477F-67F8E819E809}"/>
              </a:ext>
            </a:extLst>
          </p:cNvPr>
          <p:cNvSpPr txBox="1"/>
          <p:nvPr/>
        </p:nvSpPr>
        <p:spPr>
          <a:xfrm>
            <a:off x="6848646" y="269504"/>
            <a:ext cx="261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[McM’16; Kon’16; Red’19]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0D42922-1092-E0B6-673E-82EC2E148B30}"/>
              </a:ext>
            </a:extLst>
          </p:cNvPr>
          <p:cNvGrpSpPr/>
          <p:nvPr/>
        </p:nvGrpSpPr>
        <p:grpSpPr>
          <a:xfrm>
            <a:off x="379927" y="1996225"/>
            <a:ext cx="6098146" cy="461665"/>
            <a:chOff x="379927" y="1996225"/>
            <a:chExt cx="6098146" cy="461665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40C7D1B2-31BF-9B31-34DA-C83FF9BBCFC4}"/>
                </a:ext>
              </a:extLst>
            </p:cNvPr>
            <p:cNvSpPr txBox="1"/>
            <p:nvPr/>
          </p:nvSpPr>
          <p:spPr>
            <a:xfrm>
              <a:off x="379927" y="1996225"/>
              <a:ext cx="6098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fr-FR" sz="2400" dirty="0">
                  <a:latin typeface="+mj-lt"/>
                </a:rPr>
                <a:t>Server: </a:t>
              </a:r>
              <a:r>
                <a:rPr lang="fr-FR" sz="2400" dirty="0" err="1">
                  <a:latin typeface="+mj-lt"/>
                </a:rPr>
                <a:t>send</a:t>
              </a:r>
              <a:r>
                <a:rPr lang="fr-FR" sz="2400" dirty="0">
                  <a:latin typeface="+mj-lt"/>
                </a:rPr>
                <a:t>            to clients</a:t>
              </a:r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A9F34898-CEA7-17C4-11AE-A7A216E5F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61515" y="2016306"/>
              <a:ext cx="516687" cy="317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3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6B68B1D-0058-8424-FBA2-C07A84FA3691}"/>
              </a:ext>
            </a:extLst>
          </p:cNvPr>
          <p:cNvSpPr txBox="1">
            <a:spLocks/>
          </p:cNvSpPr>
          <p:nvPr/>
        </p:nvSpPr>
        <p:spPr>
          <a:xfrm>
            <a:off x="243301" y="220825"/>
            <a:ext cx="10186574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 </a:t>
            </a:r>
            <a:r>
              <a:rPr lang="fr-FR" dirty="0" err="1"/>
              <a:t>baseline</a:t>
            </a:r>
            <a:r>
              <a:rPr lang="fr-FR" dirty="0"/>
              <a:t> </a:t>
            </a:r>
            <a:r>
              <a:rPr lang="fr-FR" dirty="0" err="1"/>
              <a:t>algorithm</a:t>
            </a:r>
            <a:r>
              <a:rPr lang="fr-FR" dirty="0"/>
              <a:t>: </a:t>
            </a:r>
            <a:r>
              <a:rPr lang="fr-FR" dirty="0" err="1"/>
              <a:t>FedAvg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CEFB48-6989-AC02-A9A2-064B48EF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794" y="4203097"/>
            <a:ext cx="974787" cy="13961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BFC515F-22D4-ED11-B416-CAD2AACF0E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798"/>
          <a:stretch/>
        </p:blipFill>
        <p:spPr>
          <a:xfrm>
            <a:off x="10472667" y="4040221"/>
            <a:ext cx="1398323" cy="16529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E65C51-0EDD-FBD5-2788-E63B2F9BD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780" y="4203097"/>
            <a:ext cx="981076" cy="13961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C4B873-A2E9-50D4-739B-327638AC6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458" y="4411426"/>
            <a:ext cx="753538" cy="8683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180F61-8199-3FE0-8B70-DD5A9F870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1318" y="5865032"/>
            <a:ext cx="1809750" cy="36826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012F429-DE0A-CFAC-FD5A-E5EB0C732938}"/>
              </a:ext>
            </a:extLst>
          </p:cNvPr>
          <p:cNvSpPr txBox="1"/>
          <p:nvPr/>
        </p:nvSpPr>
        <p:spPr>
          <a:xfrm>
            <a:off x="7952716" y="5768540"/>
            <a:ext cx="115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j-lt"/>
              </a:rPr>
              <a:t>Clients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D85F89-104D-7BCB-17A0-705048321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7219" y="1469118"/>
            <a:ext cx="2690897" cy="199564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9893AC5-8D11-A20F-9EAB-F7B0724F3E97}"/>
              </a:ext>
            </a:extLst>
          </p:cNvPr>
          <p:cNvSpPr txBox="1"/>
          <p:nvPr/>
        </p:nvSpPr>
        <p:spPr>
          <a:xfrm>
            <a:off x="8567318" y="960719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j-lt"/>
              </a:rPr>
              <a:t>Cloud server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7182B95-D230-376F-A139-854EE80DB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9641" y="3999971"/>
            <a:ext cx="1070174" cy="180239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75CD1C1-B7BF-B3E2-C3BF-FE930437F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2187" y="4411426"/>
            <a:ext cx="788716" cy="9239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3BB43A3-384E-4F4A-1CB2-93B6A16C6DF2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  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31D59EE-DDA9-B2AC-9B64-9AEDE78229E7}"/>
              </a:ext>
            </a:extLst>
          </p:cNvPr>
          <p:cNvSpPr txBox="1"/>
          <p:nvPr/>
        </p:nvSpPr>
        <p:spPr>
          <a:xfrm>
            <a:off x="6848646" y="269504"/>
            <a:ext cx="261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[McM’16; Kon’16; Red’19]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AEA4787-EE7F-C696-E170-C5C84901C2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293" r="34188" b="77959"/>
          <a:stretch/>
        </p:blipFill>
        <p:spPr>
          <a:xfrm>
            <a:off x="7538829" y="3525684"/>
            <a:ext cx="258952" cy="45997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CC80786-D152-3ED5-DC38-2C5A1077D0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301" y="1278790"/>
            <a:ext cx="2819939" cy="40544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B77F24D-30CE-C61D-502F-F16579D315B3}"/>
              </a:ext>
            </a:extLst>
          </p:cNvPr>
          <p:cNvSpPr txBox="1"/>
          <p:nvPr/>
        </p:nvSpPr>
        <p:spPr>
          <a:xfrm>
            <a:off x="379927" y="1996225"/>
            <a:ext cx="6098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+mj-lt"/>
              </a:rPr>
              <a:t>Server: </a:t>
            </a:r>
            <a:r>
              <a:rPr lang="fr-FR" sz="2400" dirty="0" err="1">
                <a:latin typeface="+mj-lt"/>
              </a:rPr>
              <a:t>send</a:t>
            </a:r>
            <a:r>
              <a:rPr lang="fr-FR" sz="2400" dirty="0">
                <a:latin typeface="+mj-lt"/>
              </a:rPr>
              <a:t>            to clients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+mj-lt"/>
              </a:rPr>
              <a:t>Clients:</a:t>
            </a:r>
          </a:p>
          <a:p>
            <a:endParaRPr lang="fr-FR" sz="2400" dirty="0">
              <a:latin typeface="+mj-lt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E56782-F047-A0F5-724C-1C7FBA7544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3687" y="2738553"/>
            <a:ext cx="4139485" cy="40799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B846228-7EF1-E487-CF62-E1B2353B56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1515" y="2016306"/>
            <a:ext cx="516687" cy="3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8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6B68B1D-0058-8424-FBA2-C07A84FA3691}"/>
              </a:ext>
            </a:extLst>
          </p:cNvPr>
          <p:cNvSpPr txBox="1">
            <a:spLocks/>
          </p:cNvSpPr>
          <p:nvPr/>
        </p:nvSpPr>
        <p:spPr>
          <a:xfrm>
            <a:off x="243301" y="220825"/>
            <a:ext cx="10186574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 </a:t>
            </a:r>
            <a:r>
              <a:rPr lang="fr-FR" dirty="0" err="1"/>
              <a:t>baseline</a:t>
            </a:r>
            <a:r>
              <a:rPr lang="fr-FR" dirty="0"/>
              <a:t> </a:t>
            </a:r>
            <a:r>
              <a:rPr lang="fr-FR" dirty="0" err="1"/>
              <a:t>algorithm</a:t>
            </a:r>
            <a:r>
              <a:rPr lang="fr-FR" dirty="0"/>
              <a:t>: </a:t>
            </a:r>
            <a:r>
              <a:rPr lang="fr-FR" dirty="0" err="1"/>
              <a:t>FedAvg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7E165C3-9EB1-58EC-6EA4-220E11E47A1C}"/>
              </a:ext>
            </a:extLst>
          </p:cNvPr>
          <p:cNvGrpSpPr/>
          <p:nvPr/>
        </p:nvGrpSpPr>
        <p:grpSpPr>
          <a:xfrm>
            <a:off x="7765999" y="965063"/>
            <a:ext cx="3455445" cy="5331041"/>
            <a:chOff x="6704315" y="1161834"/>
            <a:chExt cx="3455445" cy="533104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6CEFB48-6989-AC02-A9A2-064B48EF0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83651" y="4404212"/>
              <a:ext cx="974787" cy="1396147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CE65C51-0EDD-FBD5-2788-E63B2F9BD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5637" y="4404212"/>
              <a:ext cx="981076" cy="1396147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DC4B873-A2E9-50D4-739B-327638AC6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4315" y="4612541"/>
              <a:ext cx="753538" cy="86836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8180F61-8199-3FE0-8B70-DD5A9F870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0175" y="6066147"/>
              <a:ext cx="1809750" cy="368263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012F429-DE0A-CFAC-FD5A-E5EB0C732938}"/>
                </a:ext>
              </a:extLst>
            </p:cNvPr>
            <p:cNvSpPr txBox="1"/>
            <p:nvPr/>
          </p:nvSpPr>
          <p:spPr>
            <a:xfrm>
              <a:off x="6881573" y="5969655"/>
              <a:ext cx="11525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+mj-lt"/>
                </a:rPr>
                <a:t>Clients</a:t>
              </a: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1D85F89-104D-7BCB-17A0-705048321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6076" y="1670233"/>
              <a:ext cx="2689224" cy="199440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9893AC5-8D11-A20F-9EAB-F7B0724F3E97}"/>
                </a:ext>
              </a:extLst>
            </p:cNvPr>
            <p:cNvSpPr txBox="1"/>
            <p:nvPr/>
          </p:nvSpPr>
          <p:spPr>
            <a:xfrm>
              <a:off x="7496175" y="1161834"/>
              <a:ext cx="1997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+mj-lt"/>
                </a:rPr>
                <a:t>Cloud server</a:t>
              </a: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75CD1C1-B7BF-B3E2-C3BF-FE930437F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1044" y="4612541"/>
              <a:ext cx="788716" cy="923925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864B238-0621-D850-8767-E69151AEF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9733" y="3366629"/>
              <a:ext cx="2690898" cy="1128172"/>
            </a:xfrm>
            <a:prstGeom prst="rect">
              <a:avLst/>
            </a:prstGeom>
          </p:spPr>
        </p:pic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937FCABC-E4F8-F772-3DD4-E947B0AC1706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 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D02275-2725-63DD-DDA5-B3A2500FB261}"/>
              </a:ext>
            </a:extLst>
          </p:cNvPr>
          <p:cNvSpPr txBox="1"/>
          <p:nvPr/>
        </p:nvSpPr>
        <p:spPr>
          <a:xfrm>
            <a:off x="6848646" y="269504"/>
            <a:ext cx="261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[McM’16; Kon’16; Red’19]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1761C3-2D84-9318-7FD4-1F3BC3F58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301" y="1278790"/>
            <a:ext cx="2819939" cy="40544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23D508AF-9B74-65C3-9131-78B10516F17E}"/>
              </a:ext>
            </a:extLst>
          </p:cNvPr>
          <p:cNvSpPr txBox="1"/>
          <p:nvPr/>
        </p:nvSpPr>
        <p:spPr>
          <a:xfrm>
            <a:off x="379927" y="1996225"/>
            <a:ext cx="6098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+mj-lt"/>
              </a:rPr>
              <a:t>Server: </a:t>
            </a:r>
            <a:r>
              <a:rPr lang="fr-FR" sz="2400" dirty="0" err="1">
                <a:latin typeface="+mj-lt"/>
              </a:rPr>
              <a:t>send</a:t>
            </a:r>
            <a:r>
              <a:rPr lang="fr-FR" sz="2400" dirty="0">
                <a:latin typeface="+mj-lt"/>
              </a:rPr>
              <a:t>            to clients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+mj-lt"/>
              </a:rPr>
              <a:t>Clients: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+mj-lt"/>
              </a:rPr>
              <a:t>Clients: </a:t>
            </a:r>
            <a:r>
              <a:rPr lang="fr-FR" sz="2400" dirty="0" err="1">
                <a:latin typeface="+mj-lt"/>
              </a:rPr>
              <a:t>send</a:t>
            </a:r>
            <a:r>
              <a:rPr lang="fr-FR" sz="2400" dirty="0">
                <a:latin typeface="+mj-lt"/>
              </a:rPr>
              <a:t>                to server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88C52486-79C5-4CED-CBE3-1C9A29CE4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3687" y="2738553"/>
            <a:ext cx="4139485" cy="40799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B50198D-9F91-2590-E020-07165C3871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1515" y="2016306"/>
            <a:ext cx="516687" cy="31726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8D52E0E-452A-5F10-CDB7-CC4F215A69B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80423"/>
          <a:stretch/>
        </p:blipFill>
        <p:spPr>
          <a:xfrm>
            <a:off x="2639335" y="3480881"/>
            <a:ext cx="810378" cy="4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920A5E0-54DE-91EE-153D-D250DBE9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599" y="4946068"/>
            <a:ext cx="2821379" cy="435398"/>
          </a:xfrm>
          <a:prstGeom prst="rect">
            <a:avLst/>
          </a:prstGeom>
        </p:spPr>
      </p:pic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0615734-04E3-2611-2CC0-EC934738AC14}"/>
              </a:ext>
            </a:extLst>
          </p:cNvPr>
          <p:cNvSpPr/>
          <p:nvPr/>
        </p:nvSpPr>
        <p:spPr>
          <a:xfrm>
            <a:off x="8388298" y="1573871"/>
            <a:ext cx="2236879" cy="1607636"/>
          </a:xfrm>
          <a:prstGeom prst="roundRect">
            <a:avLst>
              <a:gd name="adj" fmla="val 19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1D85F89-104D-7BCB-17A0-705048321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48" y="1473458"/>
            <a:ext cx="2690897" cy="199564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6B68B1D-0058-8424-FBA2-C07A84FA3691}"/>
              </a:ext>
            </a:extLst>
          </p:cNvPr>
          <p:cNvSpPr txBox="1">
            <a:spLocks/>
          </p:cNvSpPr>
          <p:nvPr/>
        </p:nvSpPr>
        <p:spPr>
          <a:xfrm>
            <a:off x="243301" y="220825"/>
            <a:ext cx="10186574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 </a:t>
            </a:r>
            <a:r>
              <a:rPr lang="fr-FR" dirty="0" err="1"/>
              <a:t>baseline</a:t>
            </a:r>
            <a:r>
              <a:rPr lang="fr-FR" dirty="0"/>
              <a:t> </a:t>
            </a:r>
            <a:r>
              <a:rPr lang="fr-FR" dirty="0" err="1"/>
              <a:t>algorithm</a:t>
            </a:r>
            <a:r>
              <a:rPr lang="fr-FR" dirty="0"/>
              <a:t>: </a:t>
            </a:r>
            <a:r>
              <a:rPr lang="fr-FR" dirty="0" err="1"/>
              <a:t>FedAvg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CEFB48-6989-AC02-A9A2-064B48EF0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523" y="4207437"/>
            <a:ext cx="974787" cy="13961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E65C51-0EDD-FBD5-2788-E63B2F9BD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09" y="4207437"/>
            <a:ext cx="981076" cy="13961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C4B873-A2E9-50D4-739B-327638AC6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187" y="4415766"/>
            <a:ext cx="753538" cy="8683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180F61-8199-3FE0-8B70-DD5A9F870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5047" y="5869372"/>
            <a:ext cx="1809750" cy="36826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012F429-DE0A-CFAC-FD5A-E5EB0C732938}"/>
              </a:ext>
            </a:extLst>
          </p:cNvPr>
          <p:cNvSpPr txBox="1"/>
          <p:nvPr/>
        </p:nvSpPr>
        <p:spPr>
          <a:xfrm>
            <a:off x="7946445" y="5772880"/>
            <a:ext cx="115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j-lt"/>
              </a:rPr>
              <a:t>Clients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893AC5-8D11-A20F-9EAB-F7B0724F3E97}"/>
              </a:ext>
            </a:extLst>
          </p:cNvPr>
          <p:cNvSpPr txBox="1"/>
          <p:nvPr/>
        </p:nvSpPr>
        <p:spPr>
          <a:xfrm>
            <a:off x="8561047" y="965059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+mj-lt"/>
              </a:rPr>
              <a:t>Cloud server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75CD1C1-B7BF-B3E2-C3BF-FE930437F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5916" y="4415766"/>
            <a:ext cx="788716" cy="92392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23130F6-0091-FC44-B9F6-34040EDBD41B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 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E9B48D-D3B1-5E1B-8FEF-147841E991D0}"/>
              </a:ext>
            </a:extLst>
          </p:cNvPr>
          <p:cNvSpPr txBox="1"/>
          <p:nvPr/>
        </p:nvSpPr>
        <p:spPr>
          <a:xfrm>
            <a:off x="6848646" y="269504"/>
            <a:ext cx="261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+mj-lt"/>
              </a:rPr>
              <a:t>[McM’16; Kon’16; Red’19]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25D72F-F199-F1A1-1051-FAEDA9E13B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301" y="1278790"/>
            <a:ext cx="2819939" cy="4054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F05334-343F-2861-4AE4-7C88710D9405}"/>
              </a:ext>
            </a:extLst>
          </p:cNvPr>
          <p:cNvSpPr txBox="1"/>
          <p:nvPr/>
        </p:nvSpPr>
        <p:spPr>
          <a:xfrm>
            <a:off x="379927" y="1996225"/>
            <a:ext cx="60981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+mj-lt"/>
              </a:rPr>
              <a:t>Server: </a:t>
            </a:r>
            <a:r>
              <a:rPr lang="fr-FR" sz="2400" dirty="0" err="1">
                <a:latin typeface="+mj-lt"/>
              </a:rPr>
              <a:t>send</a:t>
            </a:r>
            <a:r>
              <a:rPr lang="fr-FR" sz="2400" dirty="0">
                <a:latin typeface="+mj-lt"/>
              </a:rPr>
              <a:t>            to clients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+mj-lt"/>
              </a:rPr>
              <a:t>Clients: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+mj-lt"/>
              </a:rPr>
              <a:t>Clients: </a:t>
            </a:r>
            <a:r>
              <a:rPr lang="fr-FR" sz="2400" dirty="0" err="1">
                <a:latin typeface="+mj-lt"/>
              </a:rPr>
              <a:t>send</a:t>
            </a:r>
            <a:r>
              <a:rPr lang="fr-FR" sz="2400" dirty="0">
                <a:latin typeface="+mj-lt"/>
              </a:rPr>
              <a:t>                to server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dirty="0">
                <a:latin typeface="+mj-lt"/>
              </a:rPr>
              <a:t>Server:</a:t>
            </a:r>
          </a:p>
          <a:p>
            <a:pPr marL="457200" indent="-457200">
              <a:buFont typeface="+mj-lt"/>
              <a:buAutoNum type="arabicPeriod"/>
            </a:pPr>
            <a:endParaRPr lang="fr-FR" sz="2400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+mj-lt"/>
              </a:rPr>
              <a:t>Aggregate</a:t>
            </a:r>
            <a:endParaRPr lang="fr-FR" sz="2400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Update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54FB33-7463-B0BB-1F48-D0829F2506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3687" y="2738553"/>
            <a:ext cx="4139485" cy="4079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AC08AF6-34E1-596B-00DC-DC45E31CDF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1515" y="2016306"/>
            <a:ext cx="516687" cy="31726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42B6ED3-8235-673E-3E5B-882EB94B3BE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80423"/>
          <a:stretch/>
        </p:blipFill>
        <p:spPr>
          <a:xfrm>
            <a:off x="2639335" y="3480881"/>
            <a:ext cx="810378" cy="40799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F1DC325-4070-7E88-6CA5-9AF4CAF2E2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6302" y="5679505"/>
            <a:ext cx="4627459" cy="37973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84B049-2406-1B8F-1E88-975B947D01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1417" y="3169858"/>
            <a:ext cx="2690898" cy="11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7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B1DEE-74D8-9976-6F7C-8F4059BE6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65FE04B-A835-D4AE-9551-CB9BD847E5CF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258137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Client participation </a:t>
            </a:r>
            <a:r>
              <a:rPr lang="fr-FR" dirty="0" err="1"/>
              <a:t>heterogeneity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10BE9-5978-A630-6671-79217351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62" y="1212714"/>
            <a:ext cx="10945238" cy="725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+mj-lt"/>
              </a:rPr>
              <a:t>        : set of </a:t>
            </a:r>
            <a:r>
              <a:rPr lang="fr-FR" dirty="0" err="1">
                <a:latin typeface="+mj-lt"/>
              </a:rPr>
              <a:t>participating</a:t>
            </a:r>
            <a:r>
              <a:rPr lang="fr-FR" dirty="0">
                <a:latin typeface="+mj-lt"/>
              </a:rPr>
              <a:t> clients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FC7B73D8-5B41-16CF-9DD5-136F7689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35" y="1419224"/>
            <a:ext cx="516539" cy="33809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2B72249A-34EC-7E51-42B4-3FB965692313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3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77FB90F4-9F55-32F2-7419-7C8C3C66A840}"/>
              </a:ext>
            </a:extLst>
          </p:cNvPr>
          <p:cNvGrpSpPr/>
          <p:nvPr/>
        </p:nvGrpSpPr>
        <p:grpSpPr>
          <a:xfrm>
            <a:off x="408562" y="2145115"/>
            <a:ext cx="6100548" cy="523220"/>
            <a:chOff x="408562" y="2145115"/>
            <a:chExt cx="6100548" cy="523220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697A720D-D80A-846D-C2AA-08A9DAFB8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2224" y="2320856"/>
              <a:ext cx="307551" cy="241647"/>
            </a:xfrm>
            <a:prstGeom prst="rect">
              <a:avLst/>
            </a:prstGeom>
          </p:spPr>
        </p:pic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19EA0EE3-5A98-8908-75E4-B78458E68CC9}"/>
                </a:ext>
              </a:extLst>
            </p:cNvPr>
            <p:cNvSpPr txBox="1"/>
            <p:nvPr/>
          </p:nvSpPr>
          <p:spPr>
            <a:xfrm>
              <a:off x="408562" y="2145115"/>
              <a:ext cx="61005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800" dirty="0">
                  <a:latin typeface="+mj-lt"/>
                </a:rPr>
                <a:t>Client </a:t>
              </a:r>
              <a:r>
                <a:rPr lang="fr-FR" sz="2800" i="1" dirty="0">
                  <a:latin typeface="+mj-lt"/>
                </a:rPr>
                <a:t>i</a:t>
              </a:r>
              <a:r>
                <a:rPr lang="fr-FR" sz="2800" dirty="0">
                  <a:latin typeface="+mj-lt"/>
                </a:rPr>
                <a:t> </a:t>
              </a:r>
              <a:r>
                <a:rPr lang="fr-FR" sz="2800" dirty="0" err="1">
                  <a:latin typeface="+mj-lt"/>
                </a:rPr>
                <a:t>participates</a:t>
              </a:r>
              <a:r>
                <a:rPr lang="fr-FR" sz="2800" dirty="0">
                  <a:latin typeface="+mj-lt"/>
                </a:rPr>
                <a:t> </a:t>
              </a:r>
              <a:r>
                <a:rPr lang="fr-FR" sz="2800" dirty="0" err="1">
                  <a:latin typeface="+mj-lt"/>
                </a:rPr>
                <a:t>with</a:t>
              </a:r>
              <a:r>
                <a:rPr lang="fr-FR" sz="2800" dirty="0">
                  <a:latin typeface="+mj-lt"/>
                </a:rPr>
                <a:t> </a:t>
              </a:r>
              <a:r>
                <a:rPr lang="fr-FR" sz="2800" dirty="0" err="1">
                  <a:latin typeface="+mj-lt"/>
                </a:rPr>
                <a:t>probability</a:t>
              </a:r>
              <a:r>
                <a:rPr lang="fr-FR" sz="2800" dirty="0">
                  <a:latin typeface="+mj-lt"/>
                </a:rPr>
                <a:t> </a:t>
              </a: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E7E85F56-97B5-4DB0-AFA8-499018BF4016}"/>
              </a:ext>
            </a:extLst>
          </p:cNvPr>
          <p:cNvGrpSpPr/>
          <p:nvPr/>
        </p:nvGrpSpPr>
        <p:grpSpPr>
          <a:xfrm>
            <a:off x="408562" y="3148910"/>
            <a:ext cx="3955981" cy="1258774"/>
            <a:chOff x="408562" y="3148910"/>
            <a:chExt cx="3955981" cy="1258774"/>
          </a:xfrm>
        </p:grpSpPr>
        <p:sp>
          <p:nvSpPr>
            <p:cNvPr id="72" name="Espace réservé du contenu 2">
              <a:extLst>
                <a:ext uri="{FF2B5EF4-FFF2-40B4-BE49-F238E27FC236}">
                  <a16:creationId xmlns:a16="http://schemas.microsoft.com/office/drawing/2014/main" id="{92B7E2E2-16F7-F8B3-ED5D-B64536A93183}"/>
                </a:ext>
              </a:extLst>
            </p:cNvPr>
            <p:cNvSpPr txBox="1">
              <a:spLocks/>
            </p:cNvSpPr>
            <p:nvPr/>
          </p:nvSpPr>
          <p:spPr>
            <a:xfrm>
              <a:off x="408562" y="3681794"/>
              <a:ext cx="3955981" cy="7258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en-US" b="1" u="sng" dirty="0">
                  <a:latin typeface="+mj-lt"/>
                </a:rPr>
                <a:t>Q: How to adapt </a:t>
              </a:r>
              <a:r>
                <a:rPr lang="en-US" b="1" u="sng" dirty="0" err="1">
                  <a:latin typeface="+mj-lt"/>
                </a:rPr>
                <a:t>FedAvg</a:t>
              </a:r>
              <a:r>
                <a:rPr lang="en-US" b="1" u="sng" dirty="0">
                  <a:latin typeface="+mj-lt"/>
                </a:rPr>
                <a:t>?</a:t>
              </a:r>
            </a:p>
          </p:txBody>
        </p: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2BC3D2B-31E6-556F-B5C9-631EEC17A151}"/>
                </a:ext>
              </a:extLst>
            </p:cNvPr>
            <p:cNvCxnSpPr>
              <a:cxnSpLocks/>
            </p:cNvCxnSpPr>
            <p:nvPr/>
          </p:nvCxnSpPr>
          <p:spPr>
            <a:xfrm>
              <a:off x="518925" y="3148910"/>
              <a:ext cx="241958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96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970648BE-77AB-BD13-D04A-DDD4919E99D9}"/>
              </a:ext>
            </a:extLst>
          </p:cNvPr>
          <p:cNvGrpSpPr/>
          <p:nvPr/>
        </p:nvGrpSpPr>
        <p:grpSpPr>
          <a:xfrm>
            <a:off x="7172302" y="1168942"/>
            <a:ext cx="4760033" cy="5597070"/>
            <a:chOff x="7322430" y="1319070"/>
            <a:chExt cx="4760033" cy="5597070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4FF28FE-A389-EBED-0840-5956C5DF2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tretch>
              <a:fillRect/>
            </a:stretch>
          </p:blipFill>
          <p:spPr>
            <a:xfrm>
              <a:off x="9089709" y="4561448"/>
              <a:ext cx="974787" cy="1396147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4273F471-30F8-29B1-CFC0-6FF220198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9521940" y="4783954"/>
              <a:ext cx="815277" cy="860570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AF09948F-BC68-5B75-0DEE-4AD92E468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2430" y="2948240"/>
              <a:ext cx="1183280" cy="1377899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13C0592E-48BE-7D6D-32F8-744CF4FFD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5161" y="4561448"/>
              <a:ext cx="981076" cy="1396147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EF38C3CA-50D2-D873-25B8-7BD205B23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88904" y="4789589"/>
              <a:ext cx="815278" cy="82243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41E3216-3291-4EC0-1B97-27A13EF2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15600" y="1827469"/>
              <a:ext cx="2690897" cy="1995641"/>
            </a:xfrm>
            <a:prstGeom prst="rect">
              <a:avLst/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8411EEE-89A7-FC46-8DB2-8590CA04233D}"/>
                </a:ext>
              </a:extLst>
            </p:cNvPr>
            <p:cNvSpPr txBox="1"/>
            <p:nvPr/>
          </p:nvSpPr>
          <p:spPr>
            <a:xfrm>
              <a:off x="8325699" y="1319070"/>
              <a:ext cx="1997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+mj-lt"/>
                </a:rPr>
                <a:t>Cloud server</a:t>
              </a: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91EEB792-3071-CD77-A62C-6B13A7B27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58355" y="3702273"/>
              <a:ext cx="534687" cy="493557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A84516D2-8224-3510-BE56-02C17A03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68588" y="4784256"/>
              <a:ext cx="1713875" cy="951429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284B024A-BF0A-3505-209B-E0DBF5B17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15266" y="6027976"/>
              <a:ext cx="1000971" cy="714979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927B6598-A160-9E36-6BAB-33C1F36B9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50000"/>
            </a:blip>
            <a:stretch>
              <a:fillRect/>
            </a:stretch>
          </p:blipFill>
          <p:spPr>
            <a:xfrm>
              <a:off x="9063949" y="5816166"/>
              <a:ext cx="1094661" cy="1099974"/>
            </a:xfrm>
            <a:prstGeom prst="rect">
              <a:avLst/>
            </a:prstGeom>
          </p:spPr>
        </p:pic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8A284343-F767-FD53-A458-BAE8F8464BD2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686763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RW1: U-</a:t>
            </a:r>
            <a:r>
              <a:rPr lang="fr-FR" dirty="0" err="1"/>
              <a:t>FedAvg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36CE99-896A-7D9B-AF22-917CE8539BE8}"/>
              </a:ext>
            </a:extLst>
          </p:cNvPr>
          <p:cNvSpPr txBox="1"/>
          <p:nvPr/>
        </p:nvSpPr>
        <p:spPr>
          <a:xfrm>
            <a:off x="3861990" y="312340"/>
            <a:ext cx="228325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>
                <a:latin typeface="+mj-lt"/>
              </a:rPr>
              <a:t>[Wang’22,24, Rod’23]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475791-30CA-3919-597C-2FBB67B32FB8}"/>
              </a:ext>
            </a:extLst>
          </p:cNvPr>
          <p:cNvSpPr txBox="1"/>
          <p:nvPr/>
        </p:nvSpPr>
        <p:spPr>
          <a:xfrm>
            <a:off x="2504585" y="3072051"/>
            <a:ext cx="1752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set of </a:t>
            </a:r>
            <a:br>
              <a:rPr lang="fr-FR" sz="2400" dirty="0">
                <a:latin typeface="+mj-lt"/>
              </a:rPr>
            </a:br>
            <a:r>
              <a:rPr lang="fr-FR" sz="2400" dirty="0" err="1">
                <a:latin typeface="+mj-lt"/>
              </a:rPr>
              <a:t>participating</a:t>
            </a:r>
            <a:r>
              <a:rPr lang="fr-FR" sz="2400" dirty="0">
                <a:latin typeface="+mj-lt"/>
              </a:rPr>
              <a:t> </a:t>
            </a:r>
            <a:br>
              <a:rPr lang="fr-FR" sz="2400" dirty="0">
                <a:latin typeface="+mj-lt"/>
              </a:rPr>
            </a:br>
            <a:r>
              <a:rPr lang="fr-FR" sz="2400" dirty="0">
                <a:latin typeface="+mj-lt"/>
              </a:rPr>
              <a:t>clients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986EB0B-3AF4-A539-F392-B29978127C72}"/>
              </a:ext>
            </a:extLst>
          </p:cNvPr>
          <p:cNvCxnSpPr>
            <a:cxnSpLocks/>
          </p:cNvCxnSpPr>
          <p:nvPr/>
        </p:nvCxnSpPr>
        <p:spPr>
          <a:xfrm flipV="1">
            <a:off x="3380839" y="2699331"/>
            <a:ext cx="0" cy="3646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D677393-412B-75B2-9748-D1C39C59E7BA}"/>
              </a:ext>
            </a:extLst>
          </p:cNvPr>
          <p:cNvSpPr txBox="1"/>
          <p:nvPr/>
        </p:nvSpPr>
        <p:spPr>
          <a:xfrm>
            <a:off x="4690874" y="2976032"/>
            <a:ext cx="1752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participation </a:t>
            </a:r>
            <a:r>
              <a:rPr lang="fr-FR" sz="2400" dirty="0" err="1">
                <a:latin typeface="+mj-lt"/>
              </a:rPr>
              <a:t>probability</a:t>
            </a:r>
            <a:r>
              <a:rPr lang="fr-FR" sz="2400" dirty="0">
                <a:latin typeface="+mj-lt"/>
              </a:rPr>
              <a:t> of client i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843BC68-50D9-1D50-496A-A58FDB5D888D}"/>
              </a:ext>
            </a:extLst>
          </p:cNvPr>
          <p:cNvCxnSpPr>
            <a:cxnSpLocks/>
          </p:cNvCxnSpPr>
          <p:nvPr/>
        </p:nvCxnSpPr>
        <p:spPr>
          <a:xfrm flipH="1" flipV="1">
            <a:off x="4411084" y="2588485"/>
            <a:ext cx="289571" cy="3646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2759375-5F82-A430-1273-9A8ADEA20A14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4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13332C6-64D9-7DAA-1902-248796F1AD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395" y="1379789"/>
            <a:ext cx="4366550" cy="12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FB9AC3CB-DBD0-87D5-2710-DCD152F7D127}"/>
              </a:ext>
            </a:extLst>
          </p:cNvPr>
          <p:cNvSpPr txBox="1"/>
          <p:nvPr/>
        </p:nvSpPr>
        <p:spPr>
          <a:xfrm>
            <a:off x="11495315" y="6237514"/>
            <a:ext cx="571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+mj-lt"/>
              </a:rPr>
              <a:t>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F8B3D4-9368-2872-4E06-6D763BE85A9A}"/>
              </a:ext>
            </a:extLst>
          </p:cNvPr>
          <p:cNvSpPr txBox="1"/>
          <p:nvPr/>
        </p:nvSpPr>
        <p:spPr>
          <a:xfrm>
            <a:off x="3861990" y="312340"/>
            <a:ext cx="228325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>
                <a:latin typeface="+mj-lt"/>
              </a:rPr>
              <a:t>[Wang’22,24, Rod’23]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975450-6D64-8843-F106-1F14B178D392}"/>
              </a:ext>
            </a:extLst>
          </p:cNvPr>
          <p:cNvSpPr txBox="1"/>
          <p:nvPr/>
        </p:nvSpPr>
        <p:spPr>
          <a:xfrm>
            <a:off x="2504585" y="3072051"/>
            <a:ext cx="1752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set of </a:t>
            </a:r>
            <a:br>
              <a:rPr lang="fr-FR" sz="2400" dirty="0">
                <a:latin typeface="+mj-lt"/>
              </a:rPr>
            </a:br>
            <a:r>
              <a:rPr lang="fr-FR" sz="2400" dirty="0" err="1">
                <a:latin typeface="+mj-lt"/>
              </a:rPr>
              <a:t>participating</a:t>
            </a:r>
            <a:r>
              <a:rPr lang="fr-FR" sz="2400" dirty="0">
                <a:latin typeface="+mj-lt"/>
              </a:rPr>
              <a:t> </a:t>
            </a:r>
            <a:br>
              <a:rPr lang="fr-FR" sz="2400" dirty="0">
                <a:latin typeface="+mj-lt"/>
              </a:rPr>
            </a:br>
            <a:r>
              <a:rPr lang="fr-FR" sz="2400" dirty="0">
                <a:latin typeface="+mj-lt"/>
              </a:rPr>
              <a:t>clients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5EBF1F8-F4C2-9DE2-B095-9A7189908CF9}"/>
              </a:ext>
            </a:extLst>
          </p:cNvPr>
          <p:cNvCxnSpPr>
            <a:cxnSpLocks/>
          </p:cNvCxnSpPr>
          <p:nvPr/>
        </p:nvCxnSpPr>
        <p:spPr>
          <a:xfrm flipV="1">
            <a:off x="3380839" y="2699331"/>
            <a:ext cx="0" cy="3646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C6B3BB80-5F2A-FA0F-B7F9-E37929151693}"/>
              </a:ext>
            </a:extLst>
          </p:cNvPr>
          <p:cNvSpPr txBox="1"/>
          <p:nvPr/>
        </p:nvSpPr>
        <p:spPr>
          <a:xfrm>
            <a:off x="4690874" y="2976032"/>
            <a:ext cx="1752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+mj-lt"/>
              </a:rPr>
              <a:t>participation </a:t>
            </a:r>
            <a:r>
              <a:rPr lang="fr-FR" sz="2400" dirty="0" err="1">
                <a:latin typeface="+mj-lt"/>
              </a:rPr>
              <a:t>probability</a:t>
            </a:r>
            <a:r>
              <a:rPr lang="fr-FR" sz="2400" dirty="0">
                <a:latin typeface="+mj-lt"/>
              </a:rPr>
              <a:t> of client i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5CB16AA-2B42-F5A5-8396-6EF534AA2480}"/>
              </a:ext>
            </a:extLst>
          </p:cNvPr>
          <p:cNvCxnSpPr>
            <a:cxnSpLocks/>
          </p:cNvCxnSpPr>
          <p:nvPr/>
        </p:nvCxnSpPr>
        <p:spPr>
          <a:xfrm flipH="1" flipV="1">
            <a:off x="4411084" y="2588485"/>
            <a:ext cx="289571" cy="3646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205B7541-8331-BDF3-3BBA-6A3DD7CB6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5" y="1379789"/>
            <a:ext cx="4366550" cy="1208696"/>
          </a:xfrm>
          <a:prstGeom prst="rect">
            <a:avLst/>
          </a:prstGeom>
        </p:spPr>
      </p:pic>
      <p:grpSp>
        <p:nvGrpSpPr>
          <p:cNvPr id="65" name="Groupe 64">
            <a:extLst>
              <a:ext uri="{FF2B5EF4-FFF2-40B4-BE49-F238E27FC236}">
                <a16:creationId xmlns:a16="http://schemas.microsoft.com/office/drawing/2014/main" id="{D86E3D21-0ADC-ED65-3421-3693C74FC62F}"/>
              </a:ext>
            </a:extLst>
          </p:cNvPr>
          <p:cNvGrpSpPr/>
          <p:nvPr/>
        </p:nvGrpSpPr>
        <p:grpSpPr>
          <a:xfrm>
            <a:off x="476662" y="4406440"/>
            <a:ext cx="1958717" cy="616297"/>
            <a:chOff x="476662" y="4406440"/>
            <a:chExt cx="1958717" cy="616297"/>
          </a:xfrm>
        </p:grpSpPr>
        <p:pic>
          <p:nvPicPr>
            <p:cNvPr id="17" name="Picture 4" descr="15.1">
              <a:extLst>
                <a:ext uri="{FF2B5EF4-FFF2-40B4-BE49-F238E27FC236}">
                  <a16:creationId xmlns:a16="http://schemas.microsoft.com/office/drawing/2014/main" id="{61807F44-14CD-7615-22E4-67A040ED7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62" y="4503989"/>
              <a:ext cx="421200" cy="42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494AC585-54B8-4FEF-A499-75EB26E0F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0043" y="4406440"/>
              <a:ext cx="1365336" cy="616297"/>
            </a:xfrm>
            <a:prstGeom prst="rect">
              <a:avLst/>
            </a:prstGeom>
          </p:spPr>
        </p:pic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FA4DA58E-3267-CB0C-66DD-D36FC25C9C9F}"/>
              </a:ext>
            </a:extLst>
          </p:cNvPr>
          <p:cNvGrpSpPr/>
          <p:nvPr/>
        </p:nvGrpSpPr>
        <p:grpSpPr>
          <a:xfrm>
            <a:off x="164793" y="5127005"/>
            <a:ext cx="4679584" cy="1270419"/>
            <a:chOff x="164793" y="5127005"/>
            <a:chExt cx="4679584" cy="1270419"/>
          </a:xfrm>
        </p:grpSpPr>
        <p:pic>
          <p:nvPicPr>
            <p:cNvPr id="23" name="Picture 6" descr="15.1">
              <a:extLst>
                <a:ext uri="{FF2B5EF4-FFF2-40B4-BE49-F238E27FC236}">
                  <a16:creationId xmlns:a16="http://schemas.microsoft.com/office/drawing/2014/main" id="{66B35AF9-E58C-29F6-75AB-0BC658C81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62" y="5249470"/>
              <a:ext cx="421200" cy="42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F6C3167B-6735-FF80-E552-177697D05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47101"/>
            <a:stretch/>
          </p:blipFill>
          <p:spPr>
            <a:xfrm>
              <a:off x="1055920" y="5127005"/>
              <a:ext cx="3187050" cy="721375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2D6BC2ED-1D3D-3F00-5AB2-ACA4305F4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4793" y="5779814"/>
              <a:ext cx="4679584" cy="617610"/>
            </a:xfrm>
            <a:prstGeom prst="rect">
              <a:avLst/>
            </a:prstGeom>
          </p:spPr>
        </p:pic>
      </p:grpSp>
      <p:sp>
        <p:nvSpPr>
          <p:cNvPr id="36" name="Titre 1">
            <a:extLst>
              <a:ext uri="{FF2B5EF4-FFF2-40B4-BE49-F238E27FC236}">
                <a16:creationId xmlns:a16="http://schemas.microsoft.com/office/drawing/2014/main" id="{BF4577CF-930D-39BB-F849-B232E1D387EA}"/>
              </a:ext>
            </a:extLst>
          </p:cNvPr>
          <p:cNvSpPr txBox="1">
            <a:spLocks/>
          </p:cNvSpPr>
          <p:nvPr/>
        </p:nvSpPr>
        <p:spPr>
          <a:xfrm>
            <a:off x="243300" y="220825"/>
            <a:ext cx="11686763" cy="72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RW1: U-</a:t>
            </a:r>
            <a:r>
              <a:rPr lang="fr-FR" dirty="0" err="1"/>
              <a:t>FedAvg</a:t>
            </a:r>
            <a:endParaRPr lang="fr-FR" dirty="0"/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F547B711-5E06-AB0A-090E-09A603D04258}"/>
              </a:ext>
            </a:extLst>
          </p:cNvPr>
          <p:cNvGrpSpPr/>
          <p:nvPr/>
        </p:nvGrpSpPr>
        <p:grpSpPr>
          <a:xfrm>
            <a:off x="7170030" y="1166670"/>
            <a:ext cx="4633345" cy="5599342"/>
            <a:chOff x="7170030" y="1166670"/>
            <a:chExt cx="4633345" cy="5599342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14CA0A9E-1BC8-4724-6D67-2974F79A2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70030" y="2795840"/>
              <a:ext cx="1183280" cy="1377899"/>
            </a:xfrm>
            <a:prstGeom prst="rect">
              <a:avLst/>
            </a:prstGeom>
          </p:spPr>
        </p:pic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AF1FCE68-8796-E01D-DB0A-9B52219925FF}"/>
                </a:ext>
              </a:extLst>
            </p:cNvPr>
            <p:cNvGrpSpPr/>
            <p:nvPr/>
          </p:nvGrpSpPr>
          <p:grpSpPr>
            <a:xfrm>
              <a:off x="7336504" y="1166670"/>
              <a:ext cx="4466871" cy="5599342"/>
              <a:chOff x="7336504" y="1166670"/>
              <a:chExt cx="4466871" cy="5599342"/>
            </a:xfrm>
          </p:grpSpPr>
          <p:pic>
            <p:nvPicPr>
              <p:cNvPr id="51" name="Image 50">
                <a:extLst>
                  <a:ext uri="{FF2B5EF4-FFF2-40B4-BE49-F238E27FC236}">
                    <a16:creationId xmlns:a16="http://schemas.microsoft.com/office/drawing/2014/main" id="{CBC178D5-FD90-0268-D45E-1B8A96C77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74635" y="3510232"/>
                <a:ext cx="733375" cy="725891"/>
              </a:xfrm>
              <a:prstGeom prst="rect">
                <a:avLst/>
              </a:prstGeom>
            </p:spPr>
          </p:pic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94FD2167-5212-6221-8A2F-2860E8390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8937309" y="4409048"/>
                <a:ext cx="974787" cy="1396147"/>
              </a:xfrm>
              <a:prstGeom prst="rect">
                <a:avLst/>
              </a:prstGeom>
            </p:spPr>
          </p:pic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BDE8820C-ABB5-3E96-CE6C-AD0040DC6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9369540" y="4631554"/>
                <a:ext cx="815277" cy="860570"/>
              </a:xfrm>
              <a:prstGeom prst="rect">
                <a:avLst/>
              </a:prstGeom>
            </p:spPr>
          </p:pic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B6C85CCA-5C4E-93F5-539D-8E92DA146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2761" y="4409048"/>
                <a:ext cx="981076" cy="1396147"/>
              </a:xfrm>
              <a:prstGeom prst="rect">
                <a:avLst/>
              </a:prstGeom>
            </p:spPr>
          </p:pic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6439995A-6E29-EF0F-800C-BCC3E40E8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6504" y="4637189"/>
                <a:ext cx="815278" cy="822430"/>
              </a:xfrm>
              <a:prstGeom prst="rect">
                <a:avLst/>
              </a:prstGeom>
            </p:spPr>
          </p:pic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0A55159E-2039-B8C5-B28C-75B18ADFB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63200" y="1675069"/>
                <a:ext cx="2690897" cy="1995641"/>
              </a:xfrm>
              <a:prstGeom prst="rect">
                <a:avLst/>
              </a:prstGeom>
            </p:spPr>
          </p:pic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7EC2B373-7BF7-ECD4-D673-FC247737CA77}"/>
                  </a:ext>
                </a:extLst>
              </p:cNvPr>
              <p:cNvSpPr txBox="1"/>
              <p:nvPr/>
            </p:nvSpPr>
            <p:spPr>
              <a:xfrm>
                <a:off x="8173299" y="1166670"/>
                <a:ext cx="19976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dirty="0">
                    <a:latin typeface="+mj-lt"/>
                  </a:rPr>
                  <a:t>Cloud server</a:t>
                </a:r>
              </a:p>
            </p:txBody>
          </p:sp>
          <p:pic>
            <p:nvPicPr>
              <p:cNvPr id="58" name="Image 57">
                <a:extLst>
                  <a:ext uri="{FF2B5EF4-FFF2-40B4-BE49-F238E27FC236}">
                    <a16:creationId xmlns:a16="http://schemas.microsoft.com/office/drawing/2014/main" id="{3591A02A-87EE-4CF8-09D9-B8123E144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39605" y="2698650"/>
                <a:ext cx="1130189" cy="1013524"/>
              </a:xfrm>
              <a:prstGeom prst="rect">
                <a:avLst/>
              </a:prstGeom>
            </p:spPr>
          </p:pic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806E6475-7F0C-72E9-BCD8-95DFCE7BF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05955" y="3549873"/>
                <a:ext cx="534687" cy="493557"/>
              </a:xfrm>
              <a:prstGeom prst="rect">
                <a:avLst/>
              </a:prstGeom>
            </p:spPr>
          </p:pic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34CE0CA3-40D4-BFFA-707F-721C917F1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07196" y="3576619"/>
                <a:ext cx="571468" cy="523846"/>
              </a:xfrm>
              <a:prstGeom prst="rect">
                <a:avLst/>
              </a:prstGeom>
            </p:spPr>
          </p:pic>
          <p:pic>
            <p:nvPicPr>
              <p:cNvPr id="61" name="Image 60">
                <a:extLst>
                  <a:ext uri="{FF2B5EF4-FFF2-40B4-BE49-F238E27FC236}">
                    <a16:creationId xmlns:a16="http://schemas.microsoft.com/office/drawing/2014/main" id="{F23A10C2-3EFC-CF24-2B37-5B51A174D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42875" y="4645409"/>
                <a:ext cx="1460500" cy="927100"/>
              </a:xfrm>
              <a:prstGeom prst="rect">
                <a:avLst/>
              </a:prstGeom>
            </p:spPr>
          </p:pic>
          <p:pic>
            <p:nvPicPr>
              <p:cNvPr id="62" name="Image 61">
                <a:extLst>
                  <a:ext uri="{FF2B5EF4-FFF2-40B4-BE49-F238E27FC236}">
                    <a16:creationId xmlns:a16="http://schemas.microsoft.com/office/drawing/2014/main" id="{787A62BB-84BD-22D0-D5B4-CD640EC25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62866" y="5875576"/>
                <a:ext cx="1000971" cy="714979"/>
              </a:xfrm>
              <a:prstGeom prst="rect">
                <a:avLst/>
              </a:prstGeom>
            </p:spPr>
          </p:pic>
          <p:pic>
            <p:nvPicPr>
              <p:cNvPr id="63" name="Image 62">
                <a:extLst>
                  <a:ext uri="{FF2B5EF4-FFF2-40B4-BE49-F238E27FC236}">
                    <a16:creationId xmlns:a16="http://schemas.microsoft.com/office/drawing/2014/main" id="{BCC3106F-DDFB-ACC7-6094-4E08961F9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alphaModFix/>
              </a:blip>
              <a:stretch>
                <a:fillRect/>
              </a:stretch>
            </p:blipFill>
            <p:spPr>
              <a:xfrm>
                <a:off x="8913821" y="5666038"/>
                <a:ext cx="1094661" cy="1099974"/>
              </a:xfrm>
              <a:prstGeom prst="rect">
                <a:avLst/>
              </a:prstGeom>
            </p:spPr>
          </p:pic>
          <p:pic>
            <p:nvPicPr>
              <p:cNvPr id="64" name="Image 63">
                <a:extLst>
                  <a:ext uri="{FF2B5EF4-FFF2-40B4-BE49-F238E27FC236}">
                    <a16:creationId xmlns:a16="http://schemas.microsoft.com/office/drawing/2014/main" id="{19C0688B-EE86-8DC8-E5A2-6097DA19C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433140" y="2551216"/>
                <a:ext cx="895350" cy="8255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153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16640</TotalTime>
  <Words>1347</Words>
  <Application>Microsoft Macintosh PowerPoint</Application>
  <PresentationFormat>Grand écran</PresentationFormat>
  <Paragraphs>195</Paragraphs>
  <Slides>26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Thème Office</vt:lpstr>
      <vt:lpstr>FedStale: leveraging Stale Updates in Federated Learning</vt:lpstr>
      <vt:lpstr>Federated Learning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BACKUP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Heterogeneity in Federated Learning Systems</dc:title>
  <dc:creator>Microsoft Office User</dc:creator>
  <cp:lastModifiedBy>Microsoft Office User</cp:lastModifiedBy>
  <cp:revision>371</cp:revision>
  <cp:lastPrinted>2024-10-20T21:33:44Z</cp:lastPrinted>
  <dcterms:created xsi:type="dcterms:W3CDTF">2024-06-14T09:39:47Z</dcterms:created>
  <dcterms:modified xsi:type="dcterms:W3CDTF">2024-10-21T08:06:00Z</dcterms:modified>
</cp:coreProperties>
</file>